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s/slide11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7.xml" ContentType="application/vnd.openxmlformats-officedocument.presentationml.slide+xml"/>
  <Override PartName="/ppt/slides/slide12.xml" ContentType="application/vnd.openxmlformats-officedocument.presentationml.slide+xml"/>
  <Override PartName="/ppt/slides/slide16.xml" ContentType="application/vnd.openxmlformats-officedocument.presentationml.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5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tadata" ContentType="application/binary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281" r:id="rId3"/>
    <p:sldId id="259" r:id="rId4"/>
    <p:sldId id="258" r:id="rId5"/>
    <p:sldId id="280" r:id="rId6"/>
    <p:sldId id="360" r:id="rId7"/>
    <p:sldId id="362" r:id="rId8"/>
    <p:sldId id="354" r:id="rId9"/>
    <p:sldId id="356" r:id="rId10"/>
    <p:sldId id="343" r:id="rId11"/>
    <p:sldId id="358" r:id="rId12"/>
    <p:sldId id="359" r:id="rId13"/>
    <p:sldId id="361" r:id="rId14"/>
    <p:sldId id="363" r:id="rId15"/>
    <p:sldId id="364" r:id="rId16"/>
    <p:sldId id="365" r:id="rId17"/>
    <p:sldId id="279" r:id="rId18"/>
  </p:sldIdLst>
  <p:sldSz cx="18288000" cy="10287000"/>
  <p:notesSz cx="10287000" cy="18288000"/>
  <p:embeddedFontLst>
    <p:embeddedFont>
      <p:font typeface="Raleway SemiBold" pitchFamily="2" charset="-52"/>
      <p:bold r:id="rId20"/>
      <p:boldItalic r:id="rId21"/>
    </p:embeddedFont>
    <p:embeddedFont>
      <p:font typeface="Raleway" pitchFamily="2" charset="-52"/>
      <p:regular r:id="rId22"/>
      <p:bold r:id="rId23"/>
      <p:italic r:id="rId24"/>
      <p:boldItalic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Raleway Medium" pitchFamily="2" charset="-52"/>
      <p:regular r:id="rId30"/>
      <p:bold r:id="rId31"/>
      <p:italic r:id="rId32"/>
      <p:boldItalic r:id="rId33"/>
    </p:embeddedFont>
    <p:embeddedFont>
      <p:font typeface="Raleway ExtraBold" pitchFamily="2" charset="-52"/>
      <p:bold r:id="rId34"/>
      <p:boldItalic r:id="rId35"/>
    </p:embeddedFont>
    <p:embeddedFont>
      <p:font typeface="Open Sans" panose="020B0604020202020204" charset="0"/>
      <p:regular r:id="rId36"/>
      <p:bold r:id="rId37"/>
      <p:italic r:id="rId38"/>
      <p:boldItalic r:id="rId3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677" userDrawn="1">
          <p15:clr>
            <a:srgbClr val="A4A3A4"/>
          </p15:clr>
        </p15:guide>
        <p15:guide id="2" pos="612" userDrawn="1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8" roundtripDataSignature="AMtx7mgLe9Xsv5saMZY0+L+nveqd6Cnxd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A9501E7-10BF-4047-BFEE-A3A8BB8249F1}">
  <a:tblStyle styleId="{9A9501E7-10BF-4047-BFEE-A3A8BB8249F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2" autoAdjust="0"/>
    <p:restoredTop sz="94411" autoAdjust="0"/>
  </p:normalViewPr>
  <p:slideViewPr>
    <p:cSldViewPr snapToGrid="0">
      <p:cViewPr>
        <p:scale>
          <a:sx n="49" d="100"/>
          <a:sy n="49" d="100"/>
        </p:scale>
        <p:origin x="372" y="64"/>
      </p:cViewPr>
      <p:guideLst>
        <p:guide orient="horz" pos="677"/>
        <p:guide pos="61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9" Type="http://schemas.openxmlformats.org/officeDocument/2006/relationships/font" Target="fonts/font20.fntdata"/><Relationship Id="rId21" Type="http://schemas.openxmlformats.org/officeDocument/2006/relationships/font" Target="fonts/font2.fntdata"/><Relationship Id="rId34" Type="http://schemas.openxmlformats.org/officeDocument/2006/relationships/font" Target="fonts/font15.fntdata"/><Relationship Id="rId50" Type="http://schemas.openxmlformats.org/officeDocument/2006/relationships/viewProps" Target="viewProps.xml"/><Relationship Id="rId55" Type="http://schemas.openxmlformats.org/officeDocument/2006/relationships/customXml" Target="../customXml/item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font" Target="fonts/font18.fntdata"/><Relationship Id="rId53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font" Target="fonts/font17.fntdata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font" Target="fonts/font16.fntdata"/><Relationship Id="rId48" Type="http://customschemas.google.com/relationships/presentationmetadata" Target="metadata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38" Type="http://schemas.openxmlformats.org/officeDocument/2006/relationships/font" Target="fonts/font19.fntdata"/><Relationship Id="rId20" Type="http://schemas.openxmlformats.org/officeDocument/2006/relationships/font" Target="fonts/font1.fntdata"/><Relationship Id="rId54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" name="Google Shape;13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120642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957259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19" name="Google Shape;619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0" name="Google Shape;620;p2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" name="Google Shape;42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849326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" name="Google Shape;42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" name="Google Shape;32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" name="Google Shape;42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459626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57341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43865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85079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1" name="Google Shape;391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" name="Google Shape;392;p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23237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">
    <p:bg>
      <p:bgPr>
        <a:solidFill>
          <a:schemeClr val="lt1"/>
        </a:solid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30;p22"/>
          <p:cNvSpPr/>
          <p:nvPr userDrawn="1"/>
        </p:nvSpPr>
        <p:spPr>
          <a:xfrm rot="5400000">
            <a:off x="8891100" y="890750"/>
            <a:ext cx="505800" cy="182868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182850" tIns="91400" rIns="182850" bIns="914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50"/>
              <a:buFont typeface="Arial"/>
              <a:buNone/>
            </a:pPr>
            <a:endParaRPr sz="27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0"/>
          </p:nvPr>
        </p:nvSpPr>
        <p:spPr>
          <a:xfrm>
            <a:off x="16593340" y="9936472"/>
            <a:ext cx="1097400" cy="215444"/>
          </a:xfr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>
            <a:lvl1pPr>
              <a:defRPr lang="ru" sz="1400" smtClean="0">
                <a:solidFill>
                  <a:srgbClr val="666666"/>
                </a:solidFill>
                <a:latin typeface="Open Sans"/>
                <a:ea typeface="Open Sans"/>
                <a:cs typeface="Open Sans"/>
              </a:defRPr>
            </a:lvl1pPr>
          </a:lstStyle>
          <a:p>
            <a:pPr>
              <a:buClr>
                <a:schemeClr val="dk1"/>
              </a:buClr>
              <a:buSzPts val="2800"/>
            </a:pPr>
            <a:fld id="{00000000-1234-1234-1234-123412341234}" type="slidenum">
              <a:rPr lang="ru-RU" smtClean="0"/>
              <a:pPr>
                <a:buClr>
                  <a:schemeClr val="dk1"/>
                </a:buClr>
                <a:buSzPts val="2800"/>
              </a:pPr>
              <a:t>‹#›</a:t>
            </a:fld>
            <a:endParaRPr lang="ru-RU"/>
          </a:p>
        </p:txBody>
      </p:sp>
      <p:pic>
        <p:nvPicPr>
          <p:cNvPr id="5" name="Google Shape;131;p22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606877" y="9944453"/>
            <a:ext cx="1117746" cy="22075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13200" y="343506"/>
            <a:ext cx="17041200" cy="1145400"/>
          </a:xfrm>
        </p:spPr>
        <p:txBody>
          <a:bodyPr>
            <a:noAutofit/>
          </a:bodyPr>
          <a:lstStyle>
            <a:lvl1pPr marL="0" indent="0">
              <a:defRPr sz="5200">
                <a:solidFill>
                  <a:srgbClr val="1241D8"/>
                </a:solidFill>
                <a:latin typeface="Raleway Medium" pitchFamily="2" charset="-52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7255878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85">
          <p15:clr>
            <a:srgbClr val="FBAE40"/>
          </p15:clr>
        </p15:guide>
        <p15:guide id="2" pos="18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1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19400" y="0"/>
            <a:ext cx="15468600" cy="10286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1" descr="preencoded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17506949" cy="10287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1" descr="preencoded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52500" y="828675"/>
            <a:ext cx="1866900" cy="381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1"/>
          <p:cNvSpPr/>
          <p:nvPr/>
        </p:nvSpPr>
        <p:spPr>
          <a:xfrm>
            <a:off x="952500" y="2158976"/>
            <a:ext cx="12548974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765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Font typeface="Raleway ExtraBold"/>
              <a:buNone/>
            </a:pPr>
            <a:r>
              <a:rPr lang="ru-RU" sz="10000" dirty="0">
                <a:solidFill>
                  <a:srgbClr val="FFFFFF"/>
                </a:solidFill>
                <a:latin typeface="Raleway ExtraBold"/>
                <a:sym typeface="Raleway Medium"/>
              </a:rPr>
              <a:t>Опыт консалтинга в решении вопросов ИБ на платформе 1</a:t>
            </a:r>
            <a:r>
              <a:rPr lang="en-GB" sz="10000" dirty="0">
                <a:solidFill>
                  <a:srgbClr val="FFFFFF"/>
                </a:solidFill>
                <a:latin typeface="Raleway ExtraBold"/>
                <a:sym typeface="Raleway Medium"/>
              </a:rPr>
              <a:t>0.6</a:t>
            </a:r>
            <a:endParaRPr sz="10000" dirty="0">
              <a:solidFill>
                <a:srgbClr val="FFFFFF"/>
              </a:solidFill>
              <a:latin typeface="Raleway ExtraBold"/>
              <a:sym typeface="Calibri"/>
            </a:endParaRPr>
          </a:p>
        </p:txBody>
      </p:sp>
      <p:sp>
        <p:nvSpPr>
          <p:cNvPr id="6" name="Google Shape;629;p23"/>
          <p:cNvSpPr/>
          <p:nvPr/>
        </p:nvSpPr>
        <p:spPr>
          <a:xfrm>
            <a:off x="980636" y="7436594"/>
            <a:ext cx="4583049" cy="4415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lnSpc>
                <a:spcPct val="107933"/>
              </a:lnSpc>
              <a:buClr>
                <a:srgbClr val="FFFFFF"/>
              </a:buClr>
              <a:buSzPts val="3000"/>
            </a:pPr>
            <a:r>
              <a:rPr lang="ru-RU" sz="3000" dirty="0">
                <a:solidFill>
                  <a:srgbClr val="FFFFFF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Марат </a:t>
            </a:r>
            <a:r>
              <a:rPr lang="ru-RU" sz="3000" dirty="0" err="1">
                <a:solidFill>
                  <a:srgbClr val="FFFFFF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Мифтахов</a:t>
            </a:r>
            <a:r>
              <a:rPr lang="ru-RU" sz="3000" dirty="0">
                <a:solidFill>
                  <a:srgbClr val="FFFFFF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 </a:t>
            </a:r>
            <a:endParaRPr sz="3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630;p23"/>
          <p:cNvSpPr/>
          <p:nvPr/>
        </p:nvSpPr>
        <p:spPr>
          <a:xfrm>
            <a:off x="980636" y="8103217"/>
            <a:ext cx="3677527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7944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aleway"/>
              <a:buNone/>
            </a:pPr>
            <a:r>
              <a:rPr lang="ru-RU" sz="2800" dirty="0" smtClean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Архитектор</a:t>
            </a:r>
          </a:p>
          <a:p>
            <a:pPr marL="0" marR="0" lvl="0" indent="0" algn="l" rtl="0">
              <a:lnSpc>
                <a:spcPct val="107944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aleway"/>
              <a:buNone/>
            </a:pPr>
            <a:r>
              <a:rPr lang="ru-RU" sz="2800" b="0" i="0" u="none" strike="noStrike" cap="none" dirty="0" smtClean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«ФОРСАЙТ»</a:t>
            </a:r>
            <a:endParaRPr sz="2800" b="0" i="0" u="none" strike="noStrike" cap="none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oogle Shape;25;p2" descr="preencoded.png">
            <a:extLst>
              <a:ext uri="{FF2B5EF4-FFF2-40B4-BE49-F238E27FC236}">
                <a16:creationId xmlns:a16="http://schemas.microsoft.com/office/drawing/2014/main" id="{13947AF9-1816-4B93-A48E-C579EA937CB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1549" y="2160296"/>
            <a:ext cx="16840343" cy="723889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Номер слайда 1"/>
          <p:cNvSpPr>
            <a:spLocks noGrp="1"/>
          </p:cNvSpPr>
          <p:nvPr>
            <p:ph type="sldNum" idx="4294967295"/>
          </p:nvPr>
        </p:nvSpPr>
        <p:spPr>
          <a:xfrm>
            <a:off x="17189450" y="9936163"/>
            <a:ext cx="1098550" cy="215900"/>
          </a:xfrm>
        </p:spPr>
        <p:txBody>
          <a:bodyPr/>
          <a:lstStyle/>
          <a:p>
            <a:pPr>
              <a:buClr>
                <a:schemeClr val="dk1"/>
              </a:buClr>
              <a:buSzPts val="2800"/>
            </a:pPr>
            <a:fld id="{00000000-1234-1234-1234-123412341234}" type="slidenum">
              <a:rPr lang="ru-RU" smtClean="0"/>
              <a:pPr>
                <a:buClr>
                  <a:schemeClr val="dk1"/>
                </a:buClr>
                <a:buSzPts val="2800"/>
              </a:pPr>
              <a:t>10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937129" y="3018349"/>
            <a:ext cx="6984236" cy="4478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39200" lvl="1" indent="-342900" defTabSz="867583">
              <a:spcAft>
                <a:spcPts val="1000"/>
              </a:spcAft>
              <a:buClrTx/>
              <a:buSzPct val="120000"/>
              <a:buFont typeface="Wingdings" panose="05000000000000000000" pitchFamily="2" charset="2"/>
              <a:buChar char="§"/>
              <a:defRPr/>
            </a:pPr>
            <a:r>
              <a:rPr lang="ru-RU" sz="2000" kern="1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Отправляются запросы к </a:t>
            </a:r>
            <a:r>
              <a:rPr lang="en-GB" sz="2000" kern="1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BI </a:t>
            </a:r>
            <a:r>
              <a:rPr lang="ru-RU" sz="2000" kern="1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сервису с уникальным </a:t>
            </a:r>
            <a:r>
              <a:rPr lang="ru-RU" sz="2000" kern="1200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моникером</a:t>
            </a:r>
            <a:r>
              <a:rPr lang="ru-RU" sz="2000" kern="1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без промежуточного этапа авторизации.</a:t>
            </a:r>
          </a:p>
          <a:p>
            <a:pPr marL="739200" lvl="1" indent="-342900" defTabSz="867583">
              <a:spcAft>
                <a:spcPts val="1000"/>
              </a:spcAft>
              <a:buClrTx/>
              <a:buSzPct val="120000"/>
              <a:buFont typeface="Wingdings" panose="05000000000000000000" pitchFamily="2" charset="2"/>
              <a:buChar char="§"/>
              <a:defRPr/>
            </a:pPr>
            <a:r>
              <a:rPr lang="ru-RU" sz="2000" kern="1200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Моникер</a:t>
            </a:r>
            <a:r>
              <a:rPr lang="ru-RU" sz="2000" kern="1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соединения это аналог токена — средство идентификации пользователя или отдельного сеанса работы в компьютерных сетях и приложениях.</a:t>
            </a:r>
            <a:endParaRPr lang="en-GB" sz="2000" kern="12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739200" lvl="1" indent="-342900" defTabSz="867583">
              <a:spcAft>
                <a:spcPts val="1000"/>
              </a:spcAft>
              <a:buClrTx/>
              <a:buSzPct val="120000"/>
              <a:buFont typeface="Wingdings" panose="05000000000000000000" pitchFamily="2" charset="2"/>
              <a:buChar char="§"/>
              <a:defRPr/>
            </a:pPr>
            <a:r>
              <a:rPr lang="ru-RU" sz="2000" kern="1200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Моникер</a:t>
            </a:r>
            <a:r>
              <a:rPr lang="ru-RU" sz="2000" kern="1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постоянный, генерируется используя </a:t>
            </a:r>
            <a:r>
              <a:rPr lang="en-GB" sz="2000" kern="1200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PP.Util</a:t>
            </a:r>
            <a:endParaRPr lang="en-GB" sz="2000" kern="12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739200" lvl="1" indent="-342900" defTabSz="867583">
              <a:spcAft>
                <a:spcPts val="1000"/>
              </a:spcAft>
              <a:buClrTx/>
              <a:buSzPct val="120000"/>
              <a:buFont typeface="Wingdings" panose="05000000000000000000" pitchFamily="2" charset="2"/>
              <a:buChar char="§"/>
              <a:defRPr/>
            </a:pPr>
            <a:r>
              <a:rPr lang="ru-RU" sz="2000" kern="1200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PP.Util</a:t>
            </a:r>
            <a:r>
              <a:rPr lang="ru-RU" sz="2000" kern="1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- это консольное приложение в составе «Форсайт. Аналитическая платформа», выполняющее различные вспомогательные действия при настройке BI-сервера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8035186" y="2579096"/>
            <a:ext cx="9492150" cy="5229653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7C94ED5E-39ED-B121-D608-C859A45EBFD1}"/>
              </a:ext>
            </a:extLst>
          </p:cNvPr>
          <p:cNvSpPr/>
          <p:nvPr/>
        </p:nvSpPr>
        <p:spPr>
          <a:xfrm>
            <a:off x="937129" y="8133305"/>
            <a:ext cx="17277540" cy="9980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39200" lvl="1" indent="-342900" defTabSz="867583">
              <a:spcAft>
                <a:spcPts val="1000"/>
              </a:spcAft>
              <a:buClrTx/>
              <a:buSzPct val="120000"/>
              <a:buFont typeface="Wingdings" panose="05000000000000000000" pitchFamily="2" charset="2"/>
              <a:buChar char="§"/>
              <a:defRPr/>
            </a:pPr>
            <a:r>
              <a:rPr lang="ru-RU" sz="2000" kern="1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Формат URI</a:t>
            </a:r>
          </a:p>
          <a:p>
            <a:pPr marL="413000" defTabSz="1735166">
              <a:lnSpc>
                <a:spcPct val="114000"/>
              </a:lnSpc>
              <a:spcBef>
                <a:spcPts val="1200"/>
              </a:spcBef>
              <a:spcAft>
                <a:spcPts val="1200"/>
              </a:spcAft>
              <a:buClr>
                <a:srgbClr val="1241D8"/>
              </a:buClr>
              <a:buSzPts val="1000"/>
              <a:defRPr/>
            </a:pPr>
            <a:r>
              <a:rPr lang="en-GB" sz="1800" b="1" dirty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http://&lt;ip:port BI </a:t>
            </a:r>
            <a:r>
              <a:rPr lang="ru-RU" sz="1800" b="1" dirty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сервиса&gt;/</a:t>
            </a:r>
            <a:r>
              <a:rPr lang="en-GB" sz="1800" b="1" dirty="0" err="1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ForeExec?moniker</a:t>
            </a:r>
            <a:r>
              <a:rPr lang="en-GB" sz="1800" b="1" dirty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=&lt;</a:t>
            </a:r>
            <a:r>
              <a:rPr lang="ru-RU" sz="1800" b="1" dirty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постоянный </a:t>
            </a:r>
            <a:r>
              <a:rPr lang="ru-RU" sz="1800" b="1" dirty="0" err="1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моникер</a:t>
            </a:r>
            <a:r>
              <a:rPr lang="ru-RU" sz="1800" b="1" dirty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&gt;&amp;</a:t>
            </a:r>
            <a:r>
              <a:rPr lang="en-GB" sz="1800" b="1" dirty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module=&lt;</a:t>
            </a:r>
            <a:r>
              <a:rPr lang="ru-RU" sz="1800" b="1" dirty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ключ модуля/</a:t>
            </a:r>
            <a:r>
              <a:rPr lang="en-GB" sz="1800" b="1" dirty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id </a:t>
            </a:r>
            <a:r>
              <a:rPr lang="ru-RU" sz="1800" b="1" dirty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модуля&gt;&amp;</a:t>
            </a:r>
            <a:r>
              <a:rPr lang="en-GB" sz="1800" b="1" dirty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method=&lt;</a:t>
            </a:r>
            <a:r>
              <a:rPr lang="ru-RU" sz="1800" b="1" dirty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имя метода </a:t>
            </a:r>
            <a:r>
              <a:rPr lang="en-GB" sz="1800" b="1" dirty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Fore&gt;</a:t>
            </a:r>
            <a:endParaRPr lang="ru-RU" sz="1800" b="1" dirty="0">
              <a:solidFill>
                <a:schemeClr val="tx1"/>
              </a:solidFill>
              <a:latin typeface="Open Sans"/>
              <a:ea typeface="Open Sans"/>
              <a:cs typeface="Open Sans"/>
            </a:endParaRPr>
          </a:p>
        </p:txBody>
      </p:sp>
      <p:sp>
        <p:nvSpPr>
          <p:cNvPr id="5" name="Заголовок 2">
            <a:extLst>
              <a:ext uri="{FF2B5EF4-FFF2-40B4-BE49-F238E27FC236}">
                <a16:creationId xmlns:a16="http://schemas.microsoft.com/office/drawing/2014/main" id="{8B2D3774-82C9-24F5-5BE7-47BF24368236}"/>
              </a:ext>
            </a:extLst>
          </p:cNvPr>
          <p:cNvSpPr txBox="1">
            <a:spLocks/>
          </p:cNvSpPr>
          <p:nvPr/>
        </p:nvSpPr>
        <p:spPr>
          <a:xfrm>
            <a:off x="787001" y="152776"/>
            <a:ext cx="14346471" cy="988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600" b="0" i="0" u="none" strike="noStrike" cap="none">
                <a:solidFill>
                  <a:srgbClr val="1241D8"/>
                </a:solidFill>
                <a:latin typeface="Raleway Medium" pitchFamily="2" charset="-52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sz="6000" b="1" dirty="0">
                <a:latin typeface="Raleway"/>
              </a:rPr>
              <a:t>Обеспечение</a:t>
            </a:r>
            <a:r>
              <a:rPr lang="ru-RU" sz="4800" dirty="0"/>
              <a:t> </a:t>
            </a:r>
            <a:r>
              <a:rPr lang="en-US" sz="6000" b="1" dirty="0">
                <a:latin typeface="Raleway"/>
              </a:rPr>
              <a:t>Single Sign-On</a:t>
            </a:r>
            <a:r>
              <a:rPr lang="en-GB" sz="6000" b="1" dirty="0">
                <a:latin typeface="Raleway"/>
              </a:rPr>
              <a:t> </a:t>
            </a:r>
            <a:r>
              <a:rPr lang="ru-RU" sz="5200" dirty="0"/>
              <a:t/>
            </a:r>
            <a:br>
              <a:rPr lang="ru-RU" sz="5200" dirty="0"/>
            </a:br>
            <a:endParaRPr lang="ru-RU" sz="5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F504A16-5654-5CFF-2138-F24F1D25712E}"/>
              </a:ext>
            </a:extLst>
          </p:cNvPr>
          <p:cNvSpPr txBox="1"/>
          <p:nvPr/>
        </p:nvSpPr>
        <p:spPr>
          <a:xfrm>
            <a:off x="896185" y="1366121"/>
            <a:ext cx="92656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Взаимодействие с новой сигнатурой </a:t>
            </a:r>
            <a:r>
              <a:rPr lang="en-GB" sz="3200" b="1" dirty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Fore</a:t>
            </a:r>
            <a:endParaRPr lang="ru-RU" sz="3200" b="1" dirty="0">
              <a:solidFill>
                <a:schemeClr val="tx1"/>
              </a:solidFill>
              <a:latin typeface="Open Sans"/>
              <a:ea typeface="Open Sans"/>
              <a:cs typeface="Open Sans"/>
            </a:endParaRPr>
          </a:p>
        </p:txBody>
      </p:sp>
      <p:pic>
        <p:nvPicPr>
          <p:cNvPr id="9" name="Google Shape;51;p4" descr="preencoded.png">
            <a:extLst>
              <a:ext uri="{FF2B5EF4-FFF2-40B4-BE49-F238E27FC236}">
                <a16:creationId xmlns:a16="http://schemas.microsoft.com/office/drawing/2014/main" id="{465CA983-4EDC-DB5B-4287-521A382F9CC1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5659890" y="456710"/>
            <a:ext cx="1866900" cy="381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370427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Google Shape;398;p18" descr="preencoded.png">
            <a:extLst>
              <a:ext uri="{FF2B5EF4-FFF2-40B4-BE49-F238E27FC236}">
                <a16:creationId xmlns:a16="http://schemas.microsoft.com/office/drawing/2014/main" id="{0499CF66-B785-F971-1F55-B0DE812B18F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640434" y="5382201"/>
            <a:ext cx="7912780" cy="205244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Google Shape;398;p18" descr="preencoded.png">
            <a:extLst>
              <a:ext uri="{FF2B5EF4-FFF2-40B4-BE49-F238E27FC236}">
                <a16:creationId xmlns:a16="http://schemas.microsoft.com/office/drawing/2014/main" id="{F14E21C0-2B4C-C1A3-78BA-22FD6A86021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640434" y="3818741"/>
            <a:ext cx="7912780" cy="1407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398" name="Google Shape;398;p18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6306" y="2277974"/>
            <a:ext cx="8250051" cy="2536811"/>
          </a:xfrm>
          <a:prstGeom prst="rect">
            <a:avLst/>
          </a:prstGeom>
          <a:noFill/>
          <a:ln>
            <a:noFill/>
          </a:ln>
        </p:spPr>
      </p:pic>
      <p:pic>
        <p:nvPicPr>
          <p:cNvPr id="404" name="Google Shape;404;p18" descr="preencoded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0532" y="9687599"/>
            <a:ext cx="485775" cy="323850"/>
          </a:xfrm>
          <a:prstGeom prst="rect">
            <a:avLst/>
          </a:prstGeom>
          <a:noFill/>
          <a:ln>
            <a:noFill/>
          </a:ln>
        </p:spPr>
      </p:pic>
      <p:sp>
        <p:nvSpPr>
          <p:cNvPr id="406" name="Google Shape;406;p18"/>
          <p:cNvSpPr/>
          <p:nvPr/>
        </p:nvSpPr>
        <p:spPr>
          <a:xfrm>
            <a:off x="971550" y="351935"/>
            <a:ext cx="14306550" cy="971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7950"/>
              </a:lnSpc>
              <a:spcBef>
                <a:spcPts val="0"/>
              </a:spcBef>
              <a:spcAft>
                <a:spcPts val="0"/>
              </a:spcAft>
              <a:buClr>
                <a:srgbClr val="1241D8"/>
              </a:buClr>
              <a:buSzPts val="6000"/>
              <a:buFont typeface="Raleway"/>
              <a:buNone/>
            </a:pPr>
            <a:r>
              <a:rPr lang="ru-RU" sz="6000" b="1" dirty="0">
                <a:solidFill>
                  <a:srgbClr val="1241D8"/>
                </a:solidFill>
                <a:latin typeface="Raleway"/>
              </a:rPr>
              <a:t>Примеры</a:t>
            </a:r>
            <a:r>
              <a:rPr lang="ru-RU" sz="6000" dirty="0">
                <a:latin typeface="+mj-lt"/>
              </a:rPr>
              <a:t> </a:t>
            </a:r>
            <a:r>
              <a:rPr lang="ru-RU" sz="6000" b="1" dirty="0">
                <a:solidFill>
                  <a:srgbClr val="1241D8"/>
                </a:solidFill>
                <a:latin typeface="Raleway"/>
              </a:rPr>
              <a:t>интеграции с </a:t>
            </a:r>
            <a:r>
              <a:rPr lang="en-GB" sz="6000" b="1" dirty="0">
                <a:solidFill>
                  <a:srgbClr val="1241D8"/>
                </a:solidFill>
                <a:latin typeface="Raleway"/>
              </a:rPr>
              <a:t>AVANPOST</a:t>
            </a:r>
            <a:endParaRPr sz="6000" b="1" dirty="0">
              <a:solidFill>
                <a:srgbClr val="1241D8"/>
              </a:solidFill>
              <a:latin typeface="Raleway"/>
              <a:sym typeface="Calibri"/>
            </a:endParaRPr>
          </a:p>
        </p:txBody>
      </p:sp>
      <p:sp>
        <p:nvSpPr>
          <p:cNvPr id="410" name="Google Shape;410;p18"/>
          <p:cNvSpPr/>
          <p:nvPr/>
        </p:nvSpPr>
        <p:spPr>
          <a:xfrm>
            <a:off x="9841358" y="3882570"/>
            <a:ext cx="4629150" cy="1228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06500" defTabSz="867583">
              <a:spcBef>
                <a:spcPts val="600"/>
              </a:spcBef>
              <a:spcAft>
                <a:spcPts val="600"/>
              </a:spcAft>
              <a:buClr>
                <a:srgbClr val="1241D8"/>
              </a:buClr>
              <a:buSzPts val="1000"/>
              <a:defRPr/>
            </a:pPr>
            <a:r>
              <a:rPr lang="ru-RU" sz="1800" b="1" kern="1200" dirty="0">
                <a:solidFill>
                  <a:schemeClr val="dk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7. </a:t>
            </a:r>
            <a:r>
              <a:rPr lang="ru-RU" sz="1800" kern="1200" dirty="0">
                <a:solidFill>
                  <a:schemeClr val="dk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Добавление/удаление полномочий</a:t>
            </a:r>
            <a:endParaRPr lang="en-GB" sz="1800" kern="1200" dirty="0">
              <a:solidFill>
                <a:schemeClr val="dk1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marL="492250" indent="-285750" defTabSz="867583">
              <a:spcBef>
                <a:spcPts val="600"/>
              </a:spcBef>
              <a:spcAft>
                <a:spcPts val="600"/>
              </a:spcAft>
              <a:buClrTx/>
              <a:buSzPct val="120000"/>
              <a:buFont typeface="Arial" panose="020B0604020202020204" pitchFamily="34" charset="0"/>
              <a:buChar char="•"/>
              <a:defRPr/>
            </a:pPr>
            <a:r>
              <a:rPr lang="ru-RU" sz="1800" kern="1200" dirty="0">
                <a:solidFill>
                  <a:schemeClr val="dk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Добавление полномочий</a:t>
            </a:r>
            <a:endParaRPr lang="en-GB" sz="1800" kern="1200" dirty="0">
              <a:solidFill>
                <a:schemeClr val="dk1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marL="492250" indent="-285750" defTabSz="867583">
              <a:spcBef>
                <a:spcPts val="600"/>
              </a:spcBef>
              <a:spcAft>
                <a:spcPts val="600"/>
              </a:spcAft>
              <a:buClrTx/>
              <a:buSzPct val="120000"/>
              <a:buFont typeface="Arial" panose="020B0604020202020204" pitchFamily="34" charset="0"/>
              <a:buChar char="•"/>
              <a:defRPr/>
            </a:pPr>
            <a:r>
              <a:rPr lang="ru-RU" sz="1800" kern="1200" dirty="0">
                <a:solidFill>
                  <a:schemeClr val="dk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Удаление полномочий</a:t>
            </a:r>
            <a:endParaRPr lang="en-GB" sz="1800" kern="1200" dirty="0">
              <a:solidFill>
                <a:schemeClr val="dk1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417" name="Google Shape;417;p18"/>
          <p:cNvSpPr/>
          <p:nvPr/>
        </p:nvSpPr>
        <p:spPr>
          <a:xfrm>
            <a:off x="619120" y="9782849"/>
            <a:ext cx="238125" cy="133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76500"/>
              </a:lnSpc>
              <a:spcBef>
                <a:spcPts val="0"/>
              </a:spcBef>
              <a:spcAft>
                <a:spcPts val="0"/>
              </a:spcAft>
              <a:buClr>
                <a:srgbClr val="7D7D7D"/>
              </a:buClr>
              <a:buSzPts val="1200"/>
              <a:buFont typeface="Open Sans"/>
              <a:buNone/>
            </a:pPr>
            <a:r>
              <a:rPr lang="en-US" sz="1200" b="0" i="0" u="none" strike="noStrike" cap="none">
                <a:solidFill>
                  <a:srgbClr val="7D7D7D"/>
                </a:solidFill>
                <a:latin typeface="Open Sans"/>
                <a:ea typeface="Open Sans"/>
                <a:cs typeface="Open Sans"/>
                <a:sym typeface="Open Sans"/>
              </a:rPr>
              <a:t>12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" name="Google Shape;398;p18" descr="preencoded.png">
            <a:extLst>
              <a:ext uri="{FF2B5EF4-FFF2-40B4-BE49-F238E27FC236}">
                <a16:creationId xmlns:a16="http://schemas.microsoft.com/office/drawing/2014/main" id="{9F7E6BA1-9F64-E9A1-C9EA-49BC0F3AF33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V="1">
            <a:off x="971551" y="4993811"/>
            <a:ext cx="8254806" cy="95463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398;p18" descr="preencoded.png">
            <a:extLst>
              <a:ext uri="{FF2B5EF4-FFF2-40B4-BE49-F238E27FC236}">
                <a16:creationId xmlns:a16="http://schemas.microsoft.com/office/drawing/2014/main" id="{E75AD06F-13CE-7B16-D3B2-414A02DE25D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0224" y="6082785"/>
            <a:ext cx="8250050" cy="823777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398;p18" descr="preencoded.png">
            <a:extLst>
              <a:ext uri="{FF2B5EF4-FFF2-40B4-BE49-F238E27FC236}">
                <a16:creationId xmlns:a16="http://schemas.microsoft.com/office/drawing/2014/main" id="{48FB3BBB-65EF-58B7-ACD6-F62BEF35D928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1550" y="7074600"/>
            <a:ext cx="8208318" cy="2570313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E3A1E4E7-B135-F1E1-92F3-C47F034FDFD8}"/>
              </a:ext>
            </a:extLst>
          </p:cNvPr>
          <p:cNvSpPr txBox="1"/>
          <p:nvPr/>
        </p:nvSpPr>
        <p:spPr>
          <a:xfrm>
            <a:off x="1018038" y="2392920"/>
            <a:ext cx="7696207" cy="2369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06500" defTabSz="867583">
              <a:spcBef>
                <a:spcPts val="600"/>
              </a:spcBef>
              <a:spcAft>
                <a:spcPts val="600"/>
              </a:spcAft>
              <a:buClr>
                <a:srgbClr val="1241D8"/>
              </a:buClr>
              <a:buSzPts val="1000"/>
              <a:defRPr/>
            </a:pPr>
            <a:r>
              <a:rPr lang="ru-RU" sz="1800" b="1" kern="1200" dirty="0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1. </a:t>
            </a:r>
            <a:r>
              <a:rPr lang="ru-RU" sz="1800" kern="1200" dirty="0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Считывание списка существующих учетных записей: поиск по имени, по логину, по статусу (включена/выключена);</a:t>
            </a:r>
          </a:p>
          <a:p>
            <a:pPr marL="492250" lvl="8" indent="-285750" algn="just" defTabSz="867583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20000"/>
              <a:buFont typeface="Wingdings" panose="05000000000000000000" pitchFamily="2" charset="2"/>
              <a:buChar char="§"/>
              <a:defRPr/>
            </a:pPr>
            <a:r>
              <a:rPr lang="ru-RU" sz="1800" kern="1200" dirty="0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Поиск по имени</a:t>
            </a:r>
            <a:endParaRPr lang="en-GB" sz="1800" kern="1200" dirty="0">
              <a:solidFill>
                <a:schemeClr val="dk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92250" lvl="8" indent="-285750" algn="just" defTabSz="867583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20000"/>
              <a:buFont typeface="Wingdings" panose="05000000000000000000" pitchFamily="2" charset="2"/>
              <a:buChar char="§"/>
              <a:defRPr/>
            </a:pPr>
            <a:r>
              <a:rPr lang="ru-RU" sz="1800" kern="1200" dirty="0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Поиск по логину</a:t>
            </a:r>
            <a:endParaRPr lang="en-GB" sz="1800" kern="1200" dirty="0">
              <a:solidFill>
                <a:schemeClr val="dk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92250" lvl="8" indent="-285750" algn="just" defTabSz="867583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20000"/>
              <a:buFont typeface="Wingdings" panose="05000000000000000000" pitchFamily="2" charset="2"/>
              <a:buChar char="§"/>
              <a:defRPr/>
            </a:pPr>
            <a:r>
              <a:rPr lang="ru-RU" sz="1800" kern="1200" dirty="0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Поиск по статусу</a:t>
            </a:r>
            <a:endParaRPr lang="en-GB" sz="1800" kern="1200" dirty="0">
              <a:solidFill>
                <a:schemeClr val="dk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92250" lvl="8" indent="-285750" algn="just" defTabSz="867583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20000"/>
              <a:buFont typeface="Wingdings" panose="05000000000000000000" pitchFamily="2" charset="2"/>
              <a:buChar char="§"/>
              <a:defRPr/>
            </a:pPr>
            <a:r>
              <a:rPr lang="ru-RU" sz="1800" kern="1200" dirty="0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Поиск по табельному номеру</a:t>
            </a:r>
            <a:endParaRPr lang="en-GB" sz="1800" kern="1200" dirty="0">
              <a:solidFill>
                <a:schemeClr val="dk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33FB230-BC68-9E52-0F9F-188B788324E1}"/>
              </a:ext>
            </a:extLst>
          </p:cNvPr>
          <p:cNvSpPr txBox="1"/>
          <p:nvPr/>
        </p:nvSpPr>
        <p:spPr>
          <a:xfrm>
            <a:off x="991956" y="5103607"/>
            <a:ext cx="781231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06500" lvl="5" defTabSz="867583">
              <a:spcBef>
                <a:spcPts val="600"/>
              </a:spcBef>
              <a:spcAft>
                <a:spcPts val="600"/>
              </a:spcAft>
              <a:buClr>
                <a:srgbClr val="1241D8"/>
              </a:buClr>
              <a:buSzPts val="1000"/>
              <a:defRPr/>
            </a:pPr>
            <a:r>
              <a:rPr lang="ru-RU" sz="1800" b="1" kern="1200" dirty="0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2.</a:t>
            </a:r>
            <a:r>
              <a:rPr lang="ru-RU" sz="1800" kern="1200" dirty="0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Считывание свойств учетной записи по логину / табельному номеру</a:t>
            </a:r>
            <a:endParaRPr lang="en-GB" sz="1800" kern="1200" dirty="0">
              <a:solidFill>
                <a:schemeClr val="dk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EFC0891-DED3-87F0-0A80-56848C3A6166}"/>
              </a:ext>
            </a:extLst>
          </p:cNvPr>
          <p:cNvSpPr txBox="1"/>
          <p:nvPr/>
        </p:nvSpPr>
        <p:spPr>
          <a:xfrm>
            <a:off x="950224" y="6158179"/>
            <a:ext cx="768463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06500" lvl="5" defTabSz="867583">
              <a:spcBef>
                <a:spcPts val="600"/>
              </a:spcBef>
              <a:spcAft>
                <a:spcPts val="600"/>
              </a:spcAft>
              <a:buClr>
                <a:srgbClr val="1241D8"/>
              </a:buClr>
              <a:buSzPts val="1000"/>
              <a:defRPr/>
            </a:pPr>
            <a:r>
              <a:rPr lang="ru-RU" sz="1800" b="1" kern="1200" dirty="0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3. </a:t>
            </a:r>
            <a:r>
              <a:rPr lang="ru-RU" sz="1800" kern="1200" dirty="0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Считывание полномочий учетной записи по логину / табельному номеру</a:t>
            </a:r>
            <a:endParaRPr lang="en-GB" sz="1800" kern="1200" dirty="0">
              <a:solidFill>
                <a:schemeClr val="dk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BBE221D-38E6-F64E-DC39-C892ADE84052}"/>
              </a:ext>
            </a:extLst>
          </p:cNvPr>
          <p:cNvSpPr txBox="1"/>
          <p:nvPr/>
        </p:nvSpPr>
        <p:spPr>
          <a:xfrm>
            <a:off x="1018037" y="7098319"/>
            <a:ext cx="7993167" cy="2492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06500" lvl="5" defTabSz="867583">
              <a:spcBef>
                <a:spcPts val="600"/>
              </a:spcBef>
              <a:spcAft>
                <a:spcPts val="600"/>
              </a:spcAft>
              <a:buClr>
                <a:srgbClr val="1241D8"/>
              </a:buClr>
              <a:buSzPts val="1000"/>
              <a:defRPr/>
            </a:pPr>
            <a:r>
              <a:rPr lang="ru-RU" sz="1800" b="1" kern="1200" dirty="0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4. </a:t>
            </a:r>
            <a:r>
              <a:rPr lang="ru-RU" sz="1800" kern="1200" dirty="0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Считывание справочника полномочий</a:t>
            </a:r>
            <a:endParaRPr lang="en-GB" sz="1800" kern="1200" dirty="0">
              <a:solidFill>
                <a:schemeClr val="dk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92250" lvl="5" indent="-285750" defTabSz="867583">
              <a:spcBef>
                <a:spcPts val="600"/>
              </a:spcBef>
              <a:spcAft>
                <a:spcPts val="600"/>
              </a:spcAft>
              <a:buClrTx/>
              <a:buSzPct val="120000"/>
              <a:buFont typeface="Wingdings" panose="05000000000000000000" pitchFamily="2" charset="2"/>
              <a:buChar char="§"/>
              <a:defRPr/>
            </a:pPr>
            <a:r>
              <a:rPr lang="ru-RU" sz="1800" kern="1200" dirty="0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Получение информации о группе пользователей (экземпляре прав) по коду</a:t>
            </a:r>
            <a:endParaRPr lang="en-GB" sz="1800" kern="1200" dirty="0">
              <a:solidFill>
                <a:schemeClr val="dk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92250" lvl="5" indent="-285750" defTabSz="867583">
              <a:spcBef>
                <a:spcPts val="600"/>
              </a:spcBef>
              <a:spcAft>
                <a:spcPts val="600"/>
              </a:spcAft>
              <a:buClrTx/>
              <a:buSzPct val="120000"/>
              <a:buFont typeface="Wingdings" panose="05000000000000000000" pitchFamily="2" charset="2"/>
              <a:buChar char="§"/>
              <a:defRPr/>
            </a:pPr>
            <a:r>
              <a:rPr lang="ru-RU" sz="1800" kern="1200" dirty="0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Получение информации о группе пользователей (экземпляре прав) по описанию</a:t>
            </a:r>
            <a:endParaRPr lang="en-GB" sz="1800" kern="1200" dirty="0">
              <a:solidFill>
                <a:schemeClr val="dk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92250" lvl="5" indent="-285750" defTabSz="867583">
              <a:spcBef>
                <a:spcPts val="600"/>
              </a:spcBef>
              <a:spcAft>
                <a:spcPts val="600"/>
              </a:spcAft>
              <a:buClrTx/>
              <a:buSzPct val="120000"/>
              <a:buFont typeface="Wingdings" panose="05000000000000000000" pitchFamily="2" charset="2"/>
              <a:buChar char="§"/>
              <a:defRPr/>
            </a:pPr>
            <a:r>
              <a:rPr lang="ru-RU" sz="1800" kern="1200" dirty="0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Получение информации о всех группах пользователей (правах), соглашениях и отобранных групп поддержки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3302B94-FF73-378E-E98C-D026E31D52AE}"/>
              </a:ext>
            </a:extLst>
          </p:cNvPr>
          <p:cNvSpPr txBox="1"/>
          <p:nvPr/>
        </p:nvSpPr>
        <p:spPr>
          <a:xfrm>
            <a:off x="871263" y="1491523"/>
            <a:ext cx="62846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Необходимые</a:t>
            </a:r>
            <a:r>
              <a:rPr lang="ru-RU" dirty="0"/>
              <a:t> </a:t>
            </a:r>
            <a:r>
              <a:rPr lang="ru-RU" sz="3200" b="1" dirty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методы:</a:t>
            </a:r>
          </a:p>
        </p:txBody>
      </p:sp>
      <p:pic>
        <p:nvPicPr>
          <p:cNvPr id="24" name="Google Shape;398;p18" descr="preencoded.png">
            <a:extLst>
              <a:ext uri="{FF2B5EF4-FFF2-40B4-BE49-F238E27FC236}">
                <a16:creationId xmlns:a16="http://schemas.microsoft.com/office/drawing/2014/main" id="{A6D6D838-252F-AC11-5150-E7934E457DF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640434" y="2286825"/>
            <a:ext cx="7912780" cy="672417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405B8A9D-C476-2B63-C127-1AEC1B564E33}"/>
              </a:ext>
            </a:extLst>
          </p:cNvPr>
          <p:cNvSpPr txBox="1"/>
          <p:nvPr/>
        </p:nvSpPr>
        <p:spPr>
          <a:xfrm>
            <a:off x="9640434" y="2455039"/>
            <a:ext cx="43415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06500" defTabSz="867583">
              <a:spcBef>
                <a:spcPts val="600"/>
              </a:spcBef>
              <a:spcAft>
                <a:spcPts val="600"/>
              </a:spcAft>
              <a:buClr>
                <a:srgbClr val="1241D8"/>
              </a:buClr>
              <a:buSzPts val="1000"/>
              <a:defRPr/>
            </a:pPr>
            <a:r>
              <a:rPr lang="ru-RU" sz="1800" b="1" kern="1200" dirty="0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5. </a:t>
            </a:r>
            <a:r>
              <a:rPr lang="ru-RU" sz="1800" kern="1200" dirty="0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Создание новой учетной записи</a:t>
            </a:r>
            <a:endParaRPr lang="en-GB" sz="1800" kern="1200" dirty="0">
              <a:solidFill>
                <a:schemeClr val="dk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7" name="Google Shape;398;p18" descr="preencoded.png">
            <a:extLst>
              <a:ext uri="{FF2B5EF4-FFF2-40B4-BE49-F238E27FC236}">
                <a16:creationId xmlns:a16="http://schemas.microsoft.com/office/drawing/2014/main" id="{62EA1718-8884-B45C-1D44-F3F28BBCD01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640434" y="3110954"/>
            <a:ext cx="7912780" cy="623534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A1D304CA-C3DA-1E37-15F2-75F900C671A8}"/>
              </a:ext>
            </a:extLst>
          </p:cNvPr>
          <p:cNvSpPr txBox="1"/>
          <p:nvPr/>
        </p:nvSpPr>
        <p:spPr>
          <a:xfrm>
            <a:off x="9640434" y="3195970"/>
            <a:ext cx="63638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06500" defTabSz="867583">
              <a:spcBef>
                <a:spcPts val="600"/>
              </a:spcBef>
              <a:spcAft>
                <a:spcPts val="600"/>
              </a:spcAft>
              <a:buClr>
                <a:srgbClr val="1241D8"/>
              </a:buClr>
              <a:buSzPts val="1000"/>
              <a:defRPr/>
            </a:pPr>
            <a:r>
              <a:rPr lang="ru-RU" sz="1800" b="1" kern="1200" dirty="0">
                <a:solidFill>
                  <a:schemeClr val="dk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6.</a:t>
            </a:r>
            <a:r>
              <a:rPr lang="ru-RU" sz="1800" kern="1200" dirty="0">
                <a:solidFill>
                  <a:schemeClr val="dk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Редактирование учетной записи</a:t>
            </a:r>
            <a:endParaRPr lang="en-GB" sz="1800" kern="1200" dirty="0">
              <a:solidFill>
                <a:schemeClr val="dk1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CD4D2C8-6DDE-C56F-93EA-5CA09F9D4CC9}"/>
              </a:ext>
            </a:extLst>
          </p:cNvPr>
          <p:cNvSpPr txBox="1"/>
          <p:nvPr/>
        </p:nvSpPr>
        <p:spPr>
          <a:xfrm>
            <a:off x="9776950" y="5565972"/>
            <a:ext cx="7750181" cy="1661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06500" defTabSz="867583">
              <a:spcBef>
                <a:spcPts val="600"/>
              </a:spcBef>
              <a:spcAft>
                <a:spcPts val="600"/>
              </a:spcAft>
              <a:buClr>
                <a:srgbClr val="1241D8"/>
              </a:buClr>
              <a:buSzPts val="1000"/>
              <a:defRPr/>
            </a:pPr>
            <a:r>
              <a:rPr lang="ru-RU" sz="1800" b="1" kern="1200" dirty="0">
                <a:solidFill>
                  <a:schemeClr val="dk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8.</a:t>
            </a:r>
            <a:r>
              <a:rPr lang="ru-RU" sz="1800" kern="1200" dirty="0">
                <a:solidFill>
                  <a:schemeClr val="dk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Блокировка и разблокировка учетной записи</a:t>
            </a:r>
            <a:endParaRPr lang="en-GB" sz="1800" kern="1200" dirty="0">
              <a:solidFill>
                <a:schemeClr val="dk1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marL="492250" indent="-285750" defTabSz="867583">
              <a:spcBef>
                <a:spcPts val="600"/>
              </a:spcBef>
              <a:spcAft>
                <a:spcPts val="600"/>
              </a:spcAft>
              <a:buClrTx/>
              <a:buSzPct val="120000"/>
              <a:buFont typeface="Wingdings" panose="05000000000000000000" pitchFamily="2" charset="2"/>
              <a:buChar char="§"/>
              <a:defRPr/>
            </a:pPr>
            <a:r>
              <a:rPr lang="ru-RU" sz="1800" kern="1200" dirty="0">
                <a:solidFill>
                  <a:schemeClr val="dk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Получение статуса учетной записи</a:t>
            </a:r>
            <a:endParaRPr lang="en-GB" sz="1800" kern="1200" dirty="0">
              <a:solidFill>
                <a:schemeClr val="dk1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marL="492250" indent="-285750" defTabSz="867583">
              <a:spcBef>
                <a:spcPts val="600"/>
              </a:spcBef>
              <a:spcAft>
                <a:spcPts val="600"/>
              </a:spcAft>
              <a:buClrTx/>
              <a:buSzPct val="120000"/>
              <a:buFont typeface="Wingdings" panose="05000000000000000000" pitchFamily="2" charset="2"/>
              <a:buChar char="§"/>
              <a:defRPr/>
            </a:pPr>
            <a:r>
              <a:rPr lang="ru-RU" sz="1800" kern="1200" dirty="0">
                <a:solidFill>
                  <a:schemeClr val="dk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Блокировка учетной записи </a:t>
            </a:r>
            <a:endParaRPr lang="en-GB" sz="1800" kern="1200" dirty="0">
              <a:solidFill>
                <a:schemeClr val="dk1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marL="492250" indent="-285750" defTabSz="867583">
              <a:spcBef>
                <a:spcPts val="600"/>
              </a:spcBef>
              <a:spcAft>
                <a:spcPts val="600"/>
              </a:spcAft>
              <a:buClrTx/>
              <a:buSzPct val="120000"/>
              <a:buFont typeface="Wingdings" panose="05000000000000000000" pitchFamily="2" charset="2"/>
              <a:buChar char="§"/>
              <a:defRPr/>
            </a:pPr>
            <a:r>
              <a:rPr lang="ru-RU" sz="1800" kern="1200" dirty="0">
                <a:solidFill>
                  <a:schemeClr val="dk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Разблокировка учетной записи</a:t>
            </a:r>
            <a:endParaRPr lang="en-GB" sz="1800" kern="1200" dirty="0">
              <a:solidFill>
                <a:schemeClr val="dk1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pic>
        <p:nvPicPr>
          <p:cNvPr id="35" name="Google Shape;398;p18" descr="preencoded.png">
            <a:extLst>
              <a:ext uri="{FF2B5EF4-FFF2-40B4-BE49-F238E27FC236}">
                <a16:creationId xmlns:a16="http://schemas.microsoft.com/office/drawing/2014/main" id="{B24B898A-2480-06D2-8CE7-5C77BD5CA248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640434" y="7633138"/>
            <a:ext cx="7948834" cy="911066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83ED08E3-4669-EA55-6310-F044DD483D14}"/>
              </a:ext>
            </a:extLst>
          </p:cNvPr>
          <p:cNvSpPr txBox="1"/>
          <p:nvPr/>
        </p:nvSpPr>
        <p:spPr>
          <a:xfrm>
            <a:off x="9882347" y="7909226"/>
            <a:ext cx="75294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06500" defTabSz="867583">
              <a:spcBef>
                <a:spcPts val="600"/>
              </a:spcBef>
              <a:spcAft>
                <a:spcPts val="600"/>
              </a:spcAft>
              <a:buClr>
                <a:srgbClr val="1241D8"/>
              </a:buClr>
              <a:buSzPts val="1000"/>
              <a:defRPr/>
            </a:pPr>
            <a:r>
              <a:rPr lang="ru-RU" sz="1800" b="1" kern="1200" dirty="0">
                <a:solidFill>
                  <a:schemeClr val="dk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9. </a:t>
            </a:r>
            <a:r>
              <a:rPr lang="ru-RU" sz="1800" kern="1200" dirty="0">
                <a:solidFill>
                  <a:schemeClr val="dk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Изменение пароля</a:t>
            </a:r>
            <a:endParaRPr lang="en-GB" sz="1800" kern="1200" dirty="0">
              <a:solidFill>
                <a:schemeClr val="dk1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pic>
        <p:nvPicPr>
          <p:cNvPr id="38" name="Google Shape;398;p18" descr="preencoded.png">
            <a:extLst>
              <a:ext uri="{FF2B5EF4-FFF2-40B4-BE49-F238E27FC236}">
                <a16:creationId xmlns:a16="http://schemas.microsoft.com/office/drawing/2014/main" id="{5DE581CE-9E6E-3437-6F3B-BA9968D9992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640434" y="8742698"/>
            <a:ext cx="7912780" cy="911066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CBD6CCD4-D0BD-47EB-4ED5-FB9B7167DA75}"/>
              </a:ext>
            </a:extLst>
          </p:cNvPr>
          <p:cNvSpPr txBox="1"/>
          <p:nvPr/>
        </p:nvSpPr>
        <p:spPr>
          <a:xfrm>
            <a:off x="9756545" y="9013565"/>
            <a:ext cx="75498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06500" defTabSz="867583">
              <a:spcBef>
                <a:spcPts val="600"/>
              </a:spcBef>
              <a:spcAft>
                <a:spcPts val="600"/>
              </a:spcAft>
              <a:buClr>
                <a:srgbClr val="1241D8"/>
              </a:buClr>
              <a:buSzPts val="1000"/>
              <a:defRPr/>
            </a:pPr>
            <a:r>
              <a:rPr lang="ru-RU" sz="1800" b="1" kern="1200" dirty="0">
                <a:solidFill>
                  <a:schemeClr val="dk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10. </a:t>
            </a:r>
            <a:r>
              <a:rPr lang="ru-RU" sz="1800" kern="1200" dirty="0">
                <a:solidFill>
                  <a:schemeClr val="dk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Изменение имени пользователя, т.е. логина</a:t>
            </a:r>
          </a:p>
        </p:txBody>
      </p:sp>
      <p:pic>
        <p:nvPicPr>
          <p:cNvPr id="2" name="Google Shape;51;p4" descr="preencoded.png">
            <a:extLst>
              <a:ext uri="{FF2B5EF4-FFF2-40B4-BE49-F238E27FC236}">
                <a16:creationId xmlns:a16="http://schemas.microsoft.com/office/drawing/2014/main" id="{02A4DF56-93A0-F0D2-4134-EF8730200D6B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5659890" y="456710"/>
            <a:ext cx="1866900" cy="381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860424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750627" y="205181"/>
            <a:ext cx="13843000" cy="973138"/>
          </a:xfrm>
          <a:noFill/>
          <a:ln>
            <a:noFill/>
          </a:ln>
        </p:spPr>
        <p:txBody>
          <a:bodyPr spcFirstLastPara="1" wrap="square" lIns="182850" tIns="182850" rIns="182850" bIns="182850" anchor="t" anchorCtr="0">
            <a:noAutofit/>
          </a:bodyPr>
          <a:lstStyle/>
          <a:p>
            <a:pPr>
              <a:buClr>
                <a:schemeClr val="dk1"/>
              </a:buClr>
              <a:buSzPts val="2800"/>
            </a:pPr>
            <a:r>
              <a:rPr lang="ru-RU" sz="6000" b="1" dirty="0">
                <a:solidFill>
                  <a:srgbClr val="1241D8"/>
                </a:solidFill>
                <a:latin typeface="Raleway"/>
              </a:rPr>
              <a:t>Примеры интеграция с </a:t>
            </a:r>
            <a:r>
              <a:rPr lang="en-GB" sz="6000" b="1" dirty="0">
                <a:solidFill>
                  <a:srgbClr val="1241D8"/>
                </a:solidFill>
                <a:latin typeface="Raleway"/>
              </a:rPr>
              <a:t>AVANPOST</a:t>
            </a:r>
            <a:endParaRPr lang="ru-RU" sz="6000" b="1" dirty="0">
              <a:solidFill>
                <a:srgbClr val="1241D8"/>
              </a:solidFill>
              <a:latin typeface="Raleway"/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5946942" y="6081241"/>
            <a:ext cx="4332646" cy="319947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3A3070"/>
              </a:buClr>
              <a:buSzPct val="100000"/>
              <a:buNone/>
            </a:pPr>
            <a:r>
              <a:rPr lang="ru-RU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Ответ </a:t>
            </a:r>
            <a:r>
              <a:rPr lang="en-GB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BI </a:t>
            </a:r>
            <a:r>
              <a:rPr lang="ru-RU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сервиса</a:t>
            </a:r>
            <a:endParaRPr lang="en-US" sz="20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739200" lvl="1" indent="-342900" defTabSz="867583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Pct val="120000"/>
              <a:buFont typeface="Wingdings" panose="05000000000000000000" pitchFamily="2" charset="2"/>
              <a:buChar char="§"/>
              <a:defRPr/>
            </a:pPr>
            <a:r>
              <a:rPr lang="en-GB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BI </a:t>
            </a:r>
            <a:r>
              <a:rPr lang="ru-RU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сервис Форсайт получает запрос, </a:t>
            </a:r>
          </a:p>
          <a:p>
            <a:pPr marL="739200" lvl="1" indent="-342900" defTabSz="867583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Pct val="120000"/>
              <a:buFont typeface="Wingdings" panose="05000000000000000000" pitchFamily="2" charset="2"/>
              <a:buChar char="§"/>
              <a:defRPr/>
            </a:pPr>
            <a:r>
              <a:rPr lang="ru-RU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Выполняем метод модуля </a:t>
            </a:r>
            <a:r>
              <a:rPr lang="en-GB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Fore</a:t>
            </a:r>
            <a:endParaRPr lang="ru-RU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739200" lvl="1" indent="-342900" defTabSz="867583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Pct val="120000"/>
              <a:buFont typeface="Wingdings" panose="05000000000000000000" pitchFamily="2" charset="2"/>
              <a:buChar char="§"/>
              <a:defRPr/>
            </a:pPr>
            <a:r>
              <a:rPr lang="ru-RU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Возвращает результат в том формате который указан в сигнатуре</a:t>
            </a: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1798717" y="2778468"/>
            <a:ext cx="3171397" cy="278861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3A3070"/>
              </a:buClr>
              <a:buSzPct val="100000"/>
              <a:buNone/>
            </a:pPr>
            <a:r>
              <a:rPr lang="ru-RU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Сигнатура метода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rgbClr val="3A3070"/>
              </a:buClr>
              <a:buSzPct val="100000"/>
              <a:buNone/>
            </a:pPr>
            <a:r>
              <a:rPr lang="ru-RU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 репозитории форсайт должен быть реализован метод который имеет правильную сигнатуру (Модуль </a:t>
            </a:r>
            <a:r>
              <a:rPr lang="en-GB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Fore</a:t>
            </a:r>
            <a:r>
              <a:rPr lang="ru-RU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</a:t>
            </a:r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1810429" y="6081244"/>
            <a:ext cx="2914634" cy="31994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defTabSz="914400" eaLnBrk="1" latinLnBrk="0" hangingPunct="1">
              <a:spcAft>
                <a:spcPts val="300"/>
              </a:spcAft>
              <a:buClr>
                <a:srgbClr val="3A3070"/>
              </a:buClr>
              <a:buSzPct val="100000"/>
              <a:buFont typeface="Arial" panose="020B0604020202020204" pitchFamily="34" charset="0"/>
              <a:buNone/>
              <a:defRPr sz="1000" b="1" kern="1200">
                <a:solidFill>
                  <a:schemeClr val="tx1"/>
                </a:solidFill>
                <a:latin typeface="Open Sans Medium" pitchFamily="2" charset="0"/>
                <a:ea typeface="Open Sans Medium" pitchFamily="2" charset="0"/>
                <a:cs typeface="Open Sans Medium" pitchFamily="2" charset="0"/>
              </a:defRPr>
            </a:lvl1pPr>
            <a:lvl2pPr marL="6858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POST\GET </a:t>
            </a:r>
            <a:r>
              <a:rPr lang="ru-RU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запрос </a:t>
            </a:r>
          </a:p>
          <a:p>
            <a:r>
              <a:rPr lang="en-GB" sz="2000"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AVANPOST</a:t>
            </a:r>
            <a:r>
              <a:rPr lang="ru-RU" sz="2000"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отправляет запрос </a:t>
            </a:r>
            <a:r>
              <a:rPr lang="en-GB" sz="2000"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POST </a:t>
            </a:r>
            <a:r>
              <a:rPr lang="ru-RU" sz="2000"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 сервис </a:t>
            </a:r>
            <a:r>
              <a:rPr lang="en-GB" sz="2000"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BI </a:t>
            </a:r>
            <a:r>
              <a:rPr lang="ru-RU" sz="2000"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 указанием </a:t>
            </a:r>
            <a:r>
              <a:rPr lang="ru-RU" sz="2000" b="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моникера</a:t>
            </a:r>
            <a:r>
              <a:rPr lang="ru-RU" sz="2000"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модуля и метода </a:t>
            </a:r>
            <a:r>
              <a:rPr lang="en-GB" sz="2000"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Fore</a:t>
            </a:r>
            <a:endParaRPr lang="ru-RU" sz="2000" b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3" name="Google Shape;254;p31"/>
          <p:cNvSpPr/>
          <p:nvPr/>
        </p:nvSpPr>
        <p:spPr>
          <a:xfrm>
            <a:off x="971550" y="2778468"/>
            <a:ext cx="593400" cy="591600"/>
          </a:xfrm>
          <a:prstGeom prst="rect">
            <a:avLst/>
          </a:prstGeom>
          <a:solidFill>
            <a:srgbClr val="1241D8"/>
          </a:solidFill>
          <a:ln>
            <a:noFill/>
          </a:ln>
        </p:spPr>
        <p:txBody>
          <a:bodyPr spcFirstLastPara="1" wrap="square" lIns="182850" tIns="91400" rIns="182850" bIns="91400" anchor="ctr" anchorCtr="0">
            <a:noAutofit/>
          </a:bodyPr>
          <a:lstStyle/>
          <a:p>
            <a:pPr algn="ctr">
              <a:buClr>
                <a:srgbClr val="FFFFFF"/>
              </a:buClr>
              <a:buSzPts val="1350"/>
            </a:pPr>
            <a:r>
              <a:rPr lang="ru" sz="200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 sz="2000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4" name="Google Shape;254;p31"/>
          <p:cNvSpPr/>
          <p:nvPr/>
        </p:nvSpPr>
        <p:spPr>
          <a:xfrm>
            <a:off x="5118306" y="2778468"/>
            <a:ext cx="593400" cy="591600"/>
          </a:xfrm>
          <a:prstGeom prst="rect">
            <a:avLst/>
          </a:prstGeom>
          <a:solidFill>
            <a:srgbClr val="1241D8"/>
          </a:solidFill>
          <a:ln>
            <a:noFill/>
          </a:ln>
        </p:spPr>
        <p:txBody>
          <a:bodyPr spcFirstLastPara="1" wrap="square" lIns="182850" tIns="91400" rIns="182850" bIns="91400" anchor="ctr" anchorCtr="0">
            <a:noAutofit/>
          </a:bodyPr>
          <a:lstStyle/>
          <a:p>
            <a:pPr algn="ctr">
              <a:buClr>
                <a:srgbClr val="FFFFFF"/>
              </a:buClr>
              <a:buSzPts val="1350"/>
            </a:pPr>
            <a:r>
              <a:rPr lang="ru" sz="200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 sz="2000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7" name="Google Shape;254;p31"/>
          <p:cNvSpPr/>
          <p:nvPr/>
        </p:nvSpPr>
        <p:spPr>
          <a:xfrm>
            <a:off x="989190" y="6081242"/>
            <a:ext cx="593400" cy="591600"/>
          </a:xfrm>
          <a:prstGeom prst="rect">
            <a:avLst/>
          </a:prstGeom>
          <a:solidFill>
            <a:srgbClr val="1241D8"/>
          </a:solidFill>
          <a:ln>
            <a:noFill/>
          </a:ln>
        </p:spPr>
        <p:txBody>
          <a:bodyPr spcFirstLastPara="1" wrap="square" lIns="182850" tIns="91400" rIns="182850" bIns="91400" anchor="ctr" anchorCtr="0">
            <a:noAutofit/>
          </a:bodyPr>
          <a:lstStyle/>
          <a:p>
            <a:pPr algn="ctr">
              <a:buClr>
                <a:srgbClr val="FFFFFF"/>
              </a:buClr>
              <a:buSzPts val="1350"/>
            </a:pPr>
            <a:r>
              <a:rPr lang="en-GB" sz="200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3</a:t>
            </a:r>
            <a:endParaRPr sz="2000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8" name="Google Shape;254;p31"/>
          <p:cNvSpPr/>
          <p:nvPr/>
        </p:nvSpPr>
        <p:spPr>
          <a:xfrm>
            <a:off x="5189195" y="6081242"/>
            <a:ext cx="593400" cy="591600"/>
          </a:xfrm>
          <a:prstGeom prst="rect">
            <a:avLst/>
          </a:prstGeom>
          <a:solidFill>
            <a:srgbClr val="1241D8"/>
          </a:solidFill>
          <a:ln>
            <a:noFill/>
          </a:ln>
        </p:spPr>
        <p:txBody>
          <a:bodyPr spcFirstLastPara="1" wrap="square" lIns="182850" tIns="91400" rIns="182850" bIns="91400" anchor="ctr" anchorCtr="0">
            <a:noAutofit/>
          </a:bodyPr>
          <a:lstStyle/>
          <a:p>
            <a:pPr algn="ctr">
              <a:buClr>
                <a:srgbClr val="FFFFFF"/>
              </a:buClr>
              <a:buSzPts val="1350"/>
            </a:pPr>
            <a:r>
              <a:rPr lang="en-GB" sz="200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4</a:t>
            </a:r>
            <a:endParaRPr sz="2000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64024" y="1510650"/>
            <a:ext cx="17535912" cy="718436"/>
          </a:xfrm>
          <a:prstGeom prst="rect">
            <a:avLst/>
          </a:prstGeom>
        </p:spPr>
        <p:txBody>
          <a:bodyPr/>
          <a:lstStyle/>
          <a:p>
            <a:pPr marL="413000">
              <a:lnSpc>
                <a:spcPct val="110000"/>
              </a:lnSpc>
              <a:buClr>
                <a:srgbClr val="1241D8"/>
              </a:buClr>
              <a:buSzPts val="1000"/>
            </a:pPr>
            <a:r>
              <a:rPr lang="en-GB" sz="2400" b="1" dirty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IDM</a:t>
            </a:r>
            <a:r>
              <a:rPr lang="en-GB" sz="2400" b="1" kern="1200" dirty="0">
                <a:solidFill>
                  <a:schemeClr val="dk1"/>
                </a:solidFill>
                <a:latin typeface="Raleway Medium"/>
                <a:ea typeface="Raleway Medium"/>
                <a:cs typeface="Raleway Medium"/>
              </a:rPr>
              <a:t> </a:t>
            </a:r>
            <a:r>
              <a:rPr lang="ru-RU" sz="2400" b="1" dirty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системе </a:t>
            </a:r>
            <a:r>
              <a:rPr lang="en-GB" sz="2400" b="1" dirty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AVANPOST </a:t>
            </a:r>
            <a:r>
              <a:rPr lang="ru-RU" sz="2400" b="1" dirty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необходимо получить информацию о всех субъектах безопасности Форсайт</a:t>
            </a:r>
          </a:p>
        </p:txBody>
      </p:sp>
      <p:sp>
        <p:nvSpPr>
          <p:cNvPr id="17" name="Объект 2"/>
          <p:cNvSpPr txBox="1">
            <a:spLocks/>
          </p:cNvSpPr>
          <p:nvPr/>
        </p:nvSpPr>
        <p:spPr>
          <a:xfrm>
            <a:off x="5946942" y="2778468"/>
            <a:ext cx="4080713" cy="320294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3A3070"/>
              </a:buClr>
              <a:buSzPct val="100000"/>
              <a:buNone/>
            </a:pPr>
            <a:r>
              <a:rPr lang="ru-RU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Модуль </a:t>
            </a:r>
            <a:r>
              <a:rPr lang="en-GB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Fore</a:t>
            </a:r>
            <a:endParaRPr lang="ru-RU" sz="20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rgbClr val="3A3070"/>
              </a:buClr>
              <a:buSzPct val="100000"/>
              <a:buNone/>
            </a:pPr>
            <a:r>
              <a:rPr lang="ru-RU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Код метода </a:t>
            </a:r>
            <a:r>
              <a:rPr lang="en-GB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Fore</a:t>
            </a:r>
            <a:r>
              <a:rPr lang="ru-RU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используя системные библиотеки написан таким образом чтобы возвращать результат ответа именно в том формате который необходим </a:t>
            </a:r>
            <a:r>
              <a:rPr lang="en-GB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AVANPOST</a:t>
            </a:r>
            <a:r>
              <a:rPr lang="ru-RU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B454155-EE09-C4BF-712A-70503BC12D3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581" r="6581"/>
          <a:stretch/>
        </p:blipFill>
        <p:spPr>
          <a:xfrm>
            <a:off x="10582664" y="3370067"/>
            <a:ext cx="6500621" cy="566055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438370C-0400-D268-6BE1-00FFBC872BA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6557" b="16557"/>
          <a:stretch/>
        </p:blipFill>
        <p:spPr>
          <a:xfrm>
            <a:off x="12209050" y="5007867"/>
            <a:ext cx="5317740" cy="4022757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14" name="Google Shape;51;p4" descr="preencoded.png">
            <a:extLst>
              <a:ext uri="{FF2B5EF4-FFF2-40B4-BE49-F238E27FC236}">
                <a16:creationId xmlns:a16="http://schemas.microsoft.com/office/drawing/2014/main" id="{565B9821-3E7F-D4D1-8BAD-1429C9C1AC2A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659890" y="456710"/>
            <a:ext cx="1866900" cy="381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21676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89E9E3EB-A4DA-0F1B-EE8C-117E83997C9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74986" y="295466"/>
            <a:ext cx="15917863" cy="788987"/>
          </a:xfrm>
          <a:noFill/>
          <a:ln>
            <a:noFill/>
          </a:ln>
        </p:spPr>
        <p:txBody>
          <a:bodyPr spcFirstLastPara="1" wrap="square" lIns="182850" tIns="182850" rIns="182850" bIns="182850" anchor="t" anchorCtr="0">
            <a:noAutofit/>
          </a:bodyPr>
          <a:lstStyle/>
          <a:p>
            <a:pPr>
              <a:buClr>
                <a:schemeClr val="dk1"/>
              </a:buClr>
              <a:buSzPts val="2800"/>
            </a:pPr>
            <a:r>
              <a:rPr lang="ru-RU" sz="6000" b="1" dirty="0">
                <a:solidFill>
                  <a:srgbClr val="1241D8"/>
                </a:solidFill>
                <a:latin typeface="Raleway"/>
              </a:rPr>
              <a:t>Практики ФК, работа с менеджером безопасности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E3108E8-1AD4-A7A0-DDDC-DC4DD95AB23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288"/>
          <a:stretch/>
        </p:blipFill>
        <p:spPr>
          <a:xfrm>
            <a:off x="874495" y="2990421"/>
            <a:ext cx="15818354" cy="666306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83F8406-9A5E-9C82-A258-CE87DBCDDE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31549" y="3584154"/>
            <a:ext cx="9075682" cy="646825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0091295-0C36-1413-1A41-8E202137D83B}"/>
              </a:ext>
            </a:extLst>
          </p:cNvPr>
          <p:cNvSpPr txBox="1"/>
          <p:nvPr/>
        </p:nvSpPr>
        <p:spPr>
          <a:xfrm>
            <a:off x="971550" y="2447546"/>
            <a:ext cx="95910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Аудит пользователей и групп, практическое применение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4F0B633B-5371-D95E-324A-7BFCE6CD0C06}"/>
              </a:ext>
            </a:extLst>
          </p:cNvPr>
          <p:cNvSpPr/>
          <p:nvPr/>
        </p:nvSpPr>
        <p:spPr>
          <a:xfrm>
            <a:off x="1812702" y="3725670"/>
            <a:ext cx="1472630" cy="5927813"/>
          </a:xfrm>
          <a:prstGeom prst="rect">
            <a:avLst/>
          </a:prstGeom>
          <a:solidFill>
            <a:schemeClr val="lt1">
              <a:alpha val="9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>
              <a:solidFill>
                <a:schemeClr val="bg1">
                  <a:alpha val="50000"/>
                </a:schemeClr>
              </a:solidFill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59CCF9D7-44A5-D839-B16F-006533D6792E}"/>
              </a:ext>
            </a:extLst>
          </p:cNvPr>
          <p:cNvSpPr/>
          <p:nvPr/>
        </p:nvSpPr>
        <p:spPr>
          <a:xfrm>
            <a:off x="3609528" y="3696468"/>
            <a:ext cx="1226594" cy="5927813"/>
          </a:xfrm>
          <a:prstGeom prst="rect">
            <a:avLst/>
          </a:prstGeom>
          <a:solidFill>
            <a:schemeClr val="lt1">
              <a:alpha val="9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>
              <a:solidFill>
                <a:schemeClr val="bg1">
                  <a:alpha val="50000"/>
                </a:schemeClr>
              </a:solidFill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244DA6F5-E5EA-0889-1A6C-E9AEA13F5B5C}"/>
              </a:ext>
            </a:extLst>
          </p:cNvPr>
          <p:cNvSpPr/>
          <p:nvPr/>
        </p:nvSpPr>
        <p:spPr>
          <a:xfrm>
            <a:off x="6699296" y="3738812"/>
            <a:ext cx="1472630" cy="5914671"/>
          </a:xfrm>
          <a:prstGeom prst="rect">
            <a:avLst/>
          </a:prstGeom>
          <a:solidFill>
            <a:schemeClr val="lt1">
              <a:alpha val="9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>
              <a:solidFill>
                <a:schemeClr val="bg1">
                  <a:alpha val="50000"/>
                </a:schemeClr>
              </a:solidFill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D460EFE9-6C59-CEAC-413F-99C2934C7CFF}"/>
              </a:ext>
            </a:extLst>
          </p:cNvPr>
          <p:cNvSpPr/>
          <p:nvPr/>
        </p:nvSpPr>
        <p:spPr>
          <a:xfrm>
            <a:off x="9542338" y="5183000"/>
            <a:ext cx="1100910" cy="4809260"/>
          </a:xfrm>
          <a:prstGeom prst="rect">
            <a:avLst/>
          </a:prstGeom>
          <a:solidFill>
            <a:schemeClr val="lt1">
              <a:alpha val="9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>
              <a:solidFill>
                <a:schemeClr val="bg1">
                  <a:alpha val="50000"/>
                </a:schemeClr>
              </a:solidFill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F0F8ECC4-8B91-21E4-9A4B-209A1B87572D}"/>
              </a:ext>
            </a:extLst>
          </p:cNvPr>
          <p:cNvSpPr/>
          <p:nvPr/>
        </p:nvSpPr>
        <p:spPr>
          <a:xfrm>
            <a:off x="10961332" y="5167971"/>
            <a:ext cx="1100910" cy="4809260"/>
          </a:xfrm>
          <a:prstGeom prst="rect">
            <a:avLst/>
          </a:prstGeom>
          <a:solidFill>
            <a:schemeClr val="lt1">
              <a:alpha val="9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>
              <a:solidFill>
                <a:schemeClr val="bg1">
                  <a:alpha val="50000"/>
                </a:schemeClr>
              </a:solidFill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72A8C319-2B18-0D81-5E1F-1480BD21B300}"/>
              </a:ext>
            </a:extLst>
          </p:cNvPr>
          <p:cNvSpPr/>
          <p:nvPr/>
        </p:nvSpPr>
        <p:spPr>
          <a:xfrm>
            <a:off x="12246525" y="5090105"/>
            <a:ext cx="1100910" cy="4877614"/>
          </a:xfrm>
          <a:prstGeom prst="rect">
            <a:avLst/>
          </a:prstGeom>
          <a:solidFill>
            <a:schemeClr val="lt1">
              <a:alpha val="9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>
              <a:solidFill>
                <a:schemeClr val="bg1">
                  <a:alpha val="50000"/>
                </a:schemeClr>
              </a:solidFill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D5B43AE0-DB5E-F647-C9E3-AD9D0A463EB5}"/>
              </a:ext>
            </a:extLst>
          </p:cNvPr>
          <p:cNvSpPr/>
          <p:nvPr/>
        </p:nvSpPr>
        <p:spPr>
          <a:xfrm>
            <a:off x="13618143" y="5148947"/>
            <a:ext cx="1100910" cy="4828284"/>
          </a:xfrm>
          <a:prstGeom prst="rect">
            <a:avLst/>
          </a:prstGeom>
          <a:solidFill>
            <a:schemeClr val="lt1">
              <a:alpha val="9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>
              <a:solidFill>
                <a:schemeClr val="bg1">
                  <a:alpha val="50000"/>
                </a:schemeClr>
              </a:solidFill>
            </a:endParaRPr>
          </a:p>
        </p:txBody>
      </p:sp>
      <p:pic>
        <p:nvPicPr>
          <p:cNvPr id="19" name="Google Shape;51;p4" descr="preencoded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5618726" y="409575"/>
            <a:ext cx="1866900" cy="381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353705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712241" y="163821"/>
            <a:ext cx="14584363" cy="900113"/>
          </a:xfrm>
          <a:noFill/>
          <a:ln>
            <a:noFill/>
          </a:ln>
        </p:spPr>
        <p:txBody>
          <a:bodyPr spcFirstLastPara="1" wrap="square" lIns="182850" tIns="182850" rIns="182850" bIns="182850" anchor="t" anchorCtr="0">
            <a:noAutofit/>
          </a:bodyPr>
          <a:lstStyle/>
          <a:p>
            <a:pPr>
              <a:buClr>
                <a:schemeClr val="dk1"/>
              </a:buClr>
              <a:buSzPts val="2800"/>
            </a:pPr>
            <a:r>
              <a:rPr lang="ru-RU" sz="6000" b="1" dirty="0">
                <a:solidFill>
                  <a:srgbClr val="1241D8"/>
                </a:solidFill>
                <a:latin typeface="Raleway"/>
              </a:rPr>
              <a:t>Практики ФК, работа с менеджером безопасности</a:t>
            </a:r>
            <a:br>
              <a:rPr lang="ru-RU" sz="6000" b="1" dirty="0">
                <a:solidFill>
                  <a:srgbClr val="1241D8"/>
                </a:solidFill>
                <a:latin typeface="Raleway"/>
              </a:rPr>
            </a:br>
            <a:endParaRPr lang="ru-RU" sz="6000" b="1" dirty="0">
              <a:solidFill>
                <a:srgbClr val="1241D8"/>
              </a:solidFill>
              <a:latin typeface="Raleway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92CD092-D04B-DE3B-6D91-B6A0C43447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494" y="2689915"/>
            <a:ext cx="16849490" cy="705007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7145851-479E-D37F-2C5D-DC1BAE1A7ED4}"/>
              </a:ext>
            </a:extLst>
          </p:cNvPr>
          <p:cNvSpPr txBox="1"/>
          <p:nvPr/>
        </p:nvSpPr>
        <p:spPr>
          <a:xfrm>
            <a:off x="869382" y="2022424"/>
            <a:ext cx="90380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Аудит изменения данных , практическое применение</a:t>
            </a:r>
          </a:p>
        </p:txBody>
      </p:sp>
      <p:pic>
        <p:nvPicPr>
          <p:cNvPr id="8" name="Google Shape;51;p4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618726" y="409575"/>
            <a:ext cx="1866900" cy="381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797543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2915685A-7923-0284-C4E1-05BBD3D29AB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53182" y="214335"/>
            <a:ext cx="14038263" cy="715963"/>
          </a:xfrm>
          <a:noFill/>
          <a:ln>
            <a:noFill/>
          </a:ln>
        </p:spPr>
        <p:txBody>
          <a:bodyPr spcFirstLastPara="1" wrap="square" lIns="182850" tIns="182850" rIns="182850" bIns="182850" anchor="t" anchorCtr="0">
            <a:noAutofit/>
          </a:bodyPr>
          <a:lstStyle/>
          <a:p>
            <a:pPr>
              <a:buClr>
                <a:schemeClr val="dk1"/>
              </a:buClr>
              <a:buSzPts val="2800"/>
            </a:pPr>
            <a:r>
              <a:rPr lang="ru-RU" sz="6000" b="1" dirty="0">
                <a:solidFill>
                  <a:srgbClr val="1241D8"/>
                </a:solidFill>
                <a:latin typeface="Raleway"/>
              </a:rPr>
              <a:t>Практики ФК, работа с менеджером безопасности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B10B460-F7AC-2DBA-10E5-384CF8338CC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6352"/>
          <a:stretch/>
        </p:blipFill>
        <p:spPr>
          <a:xfrm>
            <a:off x="807774" y="3289110"/>
            <a:ext cx="16762514" cy="618256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03DDE85-A5AB-7244-54DC-B3BDD01AD529}"/>
              </a:ext>
            </a:extLst>
          </p:cNvPr>
          <p:cNvSpPr txBox="1"/>
          <p:nvPr/>
        </p:nvSpPr>
        <p:spPr>
          <a:xfrm>
            <a:off x="971550" y="2566564"/>
            <a:ext cx="90653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Аудит операций процесса, практическое применение</a:t>
            </a:r>
          </a:p>
        </p:txBody>
      </p:sp>
      <p:pic>
        <p:nvPicPr>
          <p:cNvPr id="8" name="Google Shape;51;p4" descr="preencoded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618726" y="409575"/>
            <a:ext cx="1866900" cy="381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864980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25;p2" descr="preencoded.png">
            <a:extLst>
              <a:ext uri="{FF2B5EF4-FFF2-40B4-BE49-F238E27FC236}">
                <a16:creationId xmlns:a16="http://schemas.microsoft.com/office/drawing/2014/main" id="{99630750-FDE1-49D1-2C15-4DC5C70AEB41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71550" y="2204465"/>
            <a:ext cx="16778358" cy="731750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2915685A-7923-0284-C4E1-05BBD3D29AB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23331" y="206266"/>
            <a:ext cx="14190663" cy="715963"/>
          </a:xfrm>
          <a:noFill/>
          <a:ln>
            <a:noFill/>
          </a:ln>
        </p:spPr>
        <p:txBody>
          <a:bodyPr spcFirstLastPara="1" wrap="square" lIns="182850" tIns="182850" rIns="182850" bIns="182850" anchor="t" anchorCtr="0">
            <a:noAutofit/>
          </a:bodyPr>
          <a:lstStyle/>
          <a:p>
            <a:pPr>
              <a:buClr>
                <a:schemeClr val="dk1"/>
              </a:buClr>
              <a:buSzPts val="2800"/>
            </a:pPr>
            <a:r>
              <a:rPr lang="ru-RU" sz="6000" b="1" dirty="0">
                <a:solidFill>
                  <a:srgbClr val="1241D8"/>
                </a:solidFill>
                <a:latin typeface="Raleway"/>
              </a:rPr>
              <a:t>Итог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03DDE85-A5AB-7244-54DC-B3BDD01AD529}"/>
              </a:ext>
            </a:extLst>
          </p:cNvPr>
          <p:cNvSpPr txBox="1"/>
          <p:nvPr/>
        </p:nvSpPr>
        <p:spPr>
          <a:xfrm>
            <a:off x="971550" y="1619388"/>
            <a:ext cx="2417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Возможности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921C546-C489-24F0-3A46-B1E697738217}"/>
              </a:ext>
            </a:extLst>
          </p:cNvPr>
          <p:cNvSpPr txBox="1"/>
          <p:nvPr/>
        </p:nvSpPr>
        <p:spPr>
          <a:xfrm>
            <a:off x="1447479" y="2856778"/>
            <a:ext cx="1212060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13000" lvl="5" defTabSz="1735166">
              <a:lnSpc>
                <a:spcPct val="114000"/>
              </a:lnSpc>
              <a:spcBef>
                <a:spcPts val="1200"/>
              </a:spcBef>
              <a:spcAft>
                <a:spcPts val="1200"/>
              </a:spcAft>
              <a:buClrTx/>
              <a:buSzPct val="120000"/>
              <a:defRPr/>
            </a:pPr>
            <a:r>
              <a:rPr lang="ru-RU" sz="2000" b="1" kern="1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Текущий «Менеджер безопасности» предоставляет инструмент для ИБ выполнить анализ</a:t>
            </a:r>
            <a:r>
              <a:rPr lang="en-GB" sz="2000" b="1" kern="1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</a:t>
            </a:r>
          </a:p>
          <a:p>
            <a:pPr marL="810000" lvl="7" indent="-397000" defTabSz="1735166">
              <a:lnSpc>
                <a:spcPct val="114000"/>
              </a:lnSpc>
              <a:spcBef>
                <a:spcPts val="1200"/>
              </a:spcBef>
              <a:spcAft>
                <a:spcPts val="1200"/>
              </a:spcAft>
              <a:buClrTx/>
              <a:buSzPct val="120000"/>
              <a:buFont typeface="Wingdings" panose="05000000000000000000" pitchFamily="2" charset="2"/>
              <a:buChar char="§"/>
              <a:defRPr/>
            </a:pPr>
            <a:r>
              <a:rPr lang="ru-RU" sz="2000" kern="1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Мониторинг нарушений</a:t>
            </a:r>
          </a:p>
          <a:p>
            <a:pPr marL="810000" lvl="5" indent="-397000" defTabSz="1735166">
              <a:lnSpc>
                <a:spcPct val="114000"/>
              </a:lnSpc>
              <a:spcBef>
                <a:spcPts val="1200"/>
              </a:spcBef>
              <a:spcAft>
                <a:spcPts val="1200"/>
              </a:spcAft>
              <a:buClrTx/>
              <a:buSzPct val="120000"/>
              <a:buFont typeface="Wingdings" panose="05000000000000000000" pitchFamily="2" charset="2"/>
              <a:buChar char="§"/>
              <a:defRPr/>
            </a:pPr>
            <a:r>
              <a:rPr lang="ru-RU" sz="2000" kern="1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Аудит действий пользователя</a:t>
            </a:r>
          </a:p>
          <a:p>
            <a:pPr marL="810000" lvl="5" indent="-397000" defTabSz="1735166">
              <a:lnSpc>
                <a:spcPct val="114000"/>
              </a:lnSpc>
              <a:spcBef>
                <a:spcPts val="1200"/>
              </a:spcBef>
              <a:spcAft>
                <a:spcPts val="1200"/>
              </a:spcAft>
              <a:buClrTx/>
              <a:buSzPct val="120000"/>
              <a:buFont typeface="Wingdings" panose="05000000000000000000" pitchFamily="2" charset="2"/>
              <a:buChar char="§"/>
              <a:defRPr/>
            </a:pPr>
            <a:r>
              <a:rPr lang="ru-RU" sz="2000" kern="1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Логирование операций пользователя </a:t>
            </a:r>
          </a:p>
          <a:p>
            <a:endParaRPr lang="ru-RU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5160354-FCC7-0B24-D427-D7C9170AB303}"/>
              </a:ext>
            </a:extLst>
          </p:cNvPr>
          <p:cNvSpPr txBox="1"/>
          <p:nvPr/>
        </p:nvSpPr>
        <p:spPr>
          <a:xfrm>
            <a:off x="1411554" y="5833252"/>
            <a:ext cx="15553398" cy="116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13000" lvl="5" defTabSz="1735166">
              <a:lnSpc>
                <a:spcPct val="114000"/>
              </a:lnSpc>
              <a:spcBef>
                <a:spcPts val="1200"/>
              </a:spcBef>
              <a:spcAft>
                <a:spcPts val="1200"/>
              </a:spcAft>
              <a:buClrTx/>
              <a:buSzPct val="120000"/>
              <a:defRPr/>
            </a:pPr>
            <a:r>
              <a:rPr lang="ru-RU" sz="2000" b="1" kern="1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Новая сигнатура </a:t>
            </a:r>
            <a:r>
              <a:rPr lang="en-GB" sz="2000" b="1" kern="1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Fore </a:t>
            </a:r>
            <a:r>
              <a:rPr lang="ru-RU" sz="2000" b="1" kern="1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позволяет выполнить бесшовную интеграцию с </a:t>
            </a:r>
            <a:r>
              <a:rPr lang="en-GB" sz="2000" b="1" kern="1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IDM </a:t>
            </a:r>
            <a:r>
              <a:rPr lang="ru-RU" sz="2000" b="1" kern="1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системами, что позволит ускорить процесс раздачи прав, сократит время.</a:t>
            </a:r>
            <a:endParaRPr lang="en-GB" sz="2000" b="1" kern="12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ru-RU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725C309-3A1F-3D53-AB14-8E48CA227FEF}"/>
              </a:ext>
            </a:extLst>
          </p:cNvPr>
          <p:cNvSpPr txBox="1"/>
          <p:nvPr/>
        </p:nvSpPr>
        <p:spPr>
          <a:xfrm>
            <a:off x="1351384" y="7331866"/>
            <a:ext cx="15613567" cy="11234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13000" lvl="5" defTabSz="1735166">
              <a:lnSpc>
                <a:spcPct val="114000"/>
              </a:lnSpc>
              <a:spcBef>
                <a:spcPts val="1200"/>
              </a:spcBef>
              <a:spcAft>
                <a:spcPts val="1200"/>
              </a:spcAft>
              <a:buClrTx/>
              <a:buSzPct val="120000"/>
              <a:defRPr/>
            </a:pPr>
            <a:r>
              <a:rPr lang="ru-RU" sz="2000" b="1" kern="1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Журнал аудита действий пользователей и методы Менеджера безопасности, позволяют настроить систему в соответствии с конкретными требованиями информационной безопасности с минимальными затратами труда.</a:t>
            </a:r>
          </a:p>
        </p:txBody>
      </p:sp>
      <p:pic>
        <p:nvPicPr>
          <p:cNvPr id="15" name="Google Shape;51;p4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618726" y="409575"/>
            <a:ext cx="1866900" cy="381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769863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0102"/>
        </a:solidFill>
        <a:effectLst/>
      </p:bgPr>
    </p:bg>
    <p:spTree>
      <p:nvGrpSpPr>
        <p:cNvPr id="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2" name="Google Shape;622;p23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7506949" cy="10287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23" name="Google Shape;623;p23" descr="preencoded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468600" y="828675"/>
            <a:ext cx="1866900" cy="381000"/>
          </a:xfrm>
          <a:prstGeom prst="rect">
            <a:avLst/>
          </a:prstGeom>
          <a:noFill/>
          <a:ln>
            <a:noFill/>
          </a:ln>
        </p:spPr>
      </p:pic>
      <p:sp>
        <p:nvSpPr>
          <p:cNvPr id="626" name="Google Shape;626;p23"/>
          <p:cNvSpPr/>
          <p:nvPr/>
        </p:nvSpPr>
        <p:spPr>
          <a:xfrm>
            <a:off x="652391" y="4171950"/>
            <a:ext cx="8743950" cy="971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795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Raleway"/>
              <a:buNone/>
            </a:pPr>
            <a:r>
              <a:rPr lang="en-US" sz="6000" b="1" i="0" u="none" strike="noStrike" cap="none" dirty="0" err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Спасибо</a:t>
            </a:r>
            <a:r>
              <a:rPr lang="en-US" sz="6000" b="1" i="0" u="none" strike="noStrike" cap="none" dirty="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6000" b="1" i="0" u="none" strike="noStrike" cap="none" dirty="0" err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за</a:t>
            </a:r>
            <a:r>
              <a:rPr lang="en-US" sz="6000" b="1" i="0" u="none" strike="noStrike" cap="none" dirty="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6000" b="1" i="0" u="none" strike="noStrike" cap="none" dirty="0" err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внимание</a:t>
            </a:r>
            <a:r>
              <a:rPr lang="en-US" sz="6000" b="1" i="0" u="none" strike="noStrike" cap="none" dirty="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!</a:t>
            </a:r>
            <a:endParaRPr sz="6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25;p2" descr="preencoded.png">
            <a:extLst>
              <a:ext uri="{FF2B5EF4-FFF2-40B4-BE49-F238E27FC236}">
                <a16:creationId xmlns:a16="http://schemas.microsoft.com/office/drawing/2014/main" id="{3BF07BA2-AF0F-EFAF-8AF4-FEE64CBCF3B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1549" y="2112759"/>
            <a:ext cx="16840343" cy="7153386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4"/>
          <p:cNvSpPr/>
          <p:nvPr/>
        </p:nvSpPr>
        <p:spPr>
          <a:xfrm>
            <a:off x="971550" y="817967"/>
            <a:ext cx="16924645" cy="971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7950"/>
              </a:lnSpc>
              <a:spcBef>
                <a:spcPts val="0"/>
              </a:spcBef>
              <a:spcAft>
                <a:spcPts val="0"/>
              </a:spcAft>
              <a:buClr>
                <a:srgbClr val="1241D8"/>
              </a:buClr>
              <a:buSzPts val="6000"/>
              <a:buFont typeface="Raleway"/>
              <a:buNone/>
            </a:pPr>
            <a:r>
              <a:rPr lang="ru-RU" sz="6000" b="1" dirty="0">
                <a:solidFill>
                  <a:srgbClr val="1241D8"/>
                </a:solidFill>
                <a:latin typeface="Raleway"/>
              </a:rPr>
              <a:t>Основные моменты и с чем сталкиваемся</a:t>
            </a:r>
            <a:endParaRPr sz="6000" b="1" dirty="0">
              <a:solidFill>
                <a:srgbClr val="1241D8"/>
              </a:solidFill>
              <a:latin typeface="Raleway"/>
              <a:sym typeface="Calibri"/>
            </a:endParaRPr>
          </a:p>
        </p:txBody>
      </p:sp>
      <p:pic>
        <p:nvPicPr>
          <p:cNvPr id="4" name="Google Shape;116;p8" descr="preencoded.png">
            <a:extLst>
              <a:ext uri="{FF2B5EF4-FFF2-40B4-BE49-F238E27FC236}">
                <a16:creationId xmlns:a16="http://schemas.microsoft.com/office/drawing/2014/main" id="{D4464AA0-CAF9-45F6-7059-FDDE6342693B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795817" y="3108678"/>
            <a:ext cx="13026453" cy="136079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116;p8" descr="preencoded.png">
            <a:extLst>
              <a:ext uri="{FF2B5EF4-FFF2-40B4-BE49-F238E27FC236}">
                <a16:creationId xmlns:a16="http://schemas.microsoft.com/office/drawing/2014/main" id="{CF678EFD-A1F7-B410-84A1-4463770F19EB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738667" y="5202245"/>
            <a:ext cx="13083603" cy="1422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16;p8" descr="preencoded.png">
            <a:extLst>
              <a:ext uri="{FF2B5EF4-FFF2-40B4-BE49-F238E27FC236}">
                <a16:creationId xmlns:a16="http://schemas.microsoft.com/office/drawing/2014/main" id="{5B42EA93-DC2E-F4CE-D01F-799F1FBE7D22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705366" y="7315739"/>
            <a:ext cx="13116903" cy="1422201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336;p15">
            <a:extLst>
              <a:ext uri="{FF2B5EF4-FFF2-40B4-BE49-F238E27FC236}">
                <a16:creationId xmlns:a16="http://schemas.microsoft.com/office/drawing/2014/main" id="{1F425033-0ADD-C655-0E78-0C97CE21DCBA}"/>
              </a:ext>
            </a:extLst>
          </p:cNvPr>
          <p:cNvSpPr/>
          <p:nvPr/>
        </p:nvSpPr>
        <p:spPr>
          <a:xfrm>
            <a:off x="1851654" y="2965358"/>
            <a:ext cx="1733550" cy="14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7944"/>
              </a:lnSpc>
              <a:spcBef>
                <a:spcPts val="0"/>
              </a:spcBef>
              <a:spcAft>
                <a:spcPts val="0"/>
              </a:spcAft>
              <a:buClr>
                <a:srgbClr val="1241D8"/>
              </a:buClr>
              <a:buSzPts val="9000"/>
              <a:buFont typeface="Raleway ExtraBold"/>
              <a:buNone/>
            </a:pPr>
            <a:r>
              <a:rPr lang="en-US" sz="8000" b="0" i="0" u="none" strike="noStrike" cap="none" dirty="0">
                <a:solidFill>
                  <a:srgbClr val="1241D8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01.</a:t>
            </a:r>
            <a:endParaRPr sz="8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359;p16">
            <a:extLst>
              <a:ext uri="{FF2B5EF4-FFF2-40B4-BE49-F238E27FC236}">
                <a16:creationId xmlns:a16="http://schemas.microsoft.com/office/drawing/2014/main" id="{C5D22B33-D04A-F31A-0D0C-C46E428C57F1}"/>
              </a:ext>
            </a:extLst>
          </p:cNvPr>
          <p:cNvSpPr/>
          <p:nvPr/>
        </p:nvSpPr>
        <p:spPr>
          <a:xfrm>
            <a:off x="1776788" y="5059642"/>
            <a:ext cx="1944164" cy="1422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7944"/>
              </a:lnSpc>
              <a:spcBef>
                <a:spcPts val="0"/>
              </a:spcBef>
              <a:spcAft>
                <a:spcPts val="0"/>
              </a:spcAft>
              <a:buClr>
                <a:srgbClr val="1241D8"/>
              </a:buClr>
              <a:buSzPts val="9000"/>
              <a:buFont typeface="Raleway ExtraBold"/>
              <a:buNone/>
            </a:pPr>
            <a:r>
              <a:rPr lang="en-US" sz="8000" b="0" i="0" u="none" strike="noStrike" cap="none" dirty="0">
                <a:solidFill>
                  <a:srgbClr val="1241D8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02.</a:t>
            </a:r>
            <a:endParaRPr sz="8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381;p17">
            <a:extLst>
              <a:ext uri="{FF2B5EF4-FFF2-40B4-BE49-F238E27FC236}">
                <a16:creationId xmlns:a16="http://schemas.microsoft.com/office/drawing/2014/main" id="{845D2916-5D7A-48F6-0770-724BA9EBDE53}"/>
              </a:ext>
            </a:extLst>
          </p:cNvPr>
          <p:cNvSpPr/>
          <p:nvPr/>
        </p:nvSpPr>
        <p:spPr>
          <a:xfrm>
            <a:off x="1832604" y="7098980"/>
            <a:ext cx="1809750" cy="14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7944"/>
              </a:lnSpc>
              <a:spcBef>
                <a:spcPts val="0"/>
              </a:spcBef>
              <a:spcAft>
                <a:spcPts val="0"/>
              </a:spcAft>
              <a:buClr>
                <a:srgbClr val="1241D8"/>
              </a:buClr>
              <a:buSzPts val="9000"/>
              <a:buFont typeface="Raleway ExtraBold"/>
              <a:buNone/>
            </a:pPr>
            <a:r>
              <a:rPr lang="en-US" sz="8000" b="0" i="0" u="none" strike="noStrike" cap="none" dirty="0">
                <a:solidFill>
                  <a:srgbClr val="1241D8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03.</a:t>
            </a:r>
            <a:endParaRPr sz="8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0C7BBEC-77BF-758B-FC3E-6FB6E17592DD}"/>
              </a:ext>
            </a:extLst>
          </p:cNvPr>
          <p:cNvSpPr txBox="1">
            <a:spLocks/>
          </p:cNvSpPr>
          <p:nvPr/>
        </p:nvSpPr>
        <p:spPr>
          <a:xfrm>
            <a:off x="4045743" y="3512189"/>
            <a:ext cx="11741104" cy="39156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3A3070"/>
              </a:buClr>
              <a:buSzPct val="100000"/>
              <a:buNone/>
            </a:pPr>
            <a:r>
              <a:rPr lang="ru-RU" sz="3200" b="1" dirty="0">
                <a:latin typeface="Raleway" pitchFamily="2" charset="-52"/>
                <a:ea typeface="Open Sans"/>
                <a:cs typeface="Open Sans"/>
              </a:rPr>
              <a:t>Менеджер безопасности, функциональные возможности</a:t>
            </a:r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95F5C666-2F39-6888-C2D2-64257F91963C}"/>
              </a:ext>
            </a:extLst>
          </p:cNvPr>
          <p:cNvSpPr txBox="1">
            <a:spLocks/>
          </p:cNvSpPr>
          <p:nvPr/>
        </p:nvSpPr>
        <p:spPr>
          <a:xfrm>
            <a:off x="4144050" y="5456709"/>
            <a:ext cx="10654921" cy="9597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3A3070"/>
              </a:buClr>
              <a:buSzPct val="100000"/>
              <a:buNone/>
            </a:pPr>
            <a:r>
              <a:rPr lang="ru-RU" sz="3200" b="1" dirty="0">
                <a:latin typeface="Raleway" pitchFamily="2" charset="-52"/>
                <a:ea typeface="Open Sans"/>
                <a:cs typeface="Open Sans"/>
              </a:rPr>
              <a:t>Обеспечение </a:t>
            </a:r>
            <a:r>
              <a:rPr lang="en-GB" sz="3200" b="1" dirty="0">
                <a:latin typeface="Raleway" pitchFamily="2" charset="-52"/>
                <a:ea typeface="Open Sans"/>
                <a:cs typeface="Open Sans"/>
              </a:rPr>
              <a:t>Single Sign-On (</a:t>
            </a:r>
            <a:r>
              <a:rPr lang="ru-RU" sz="3200" b="1" dirty="0">
                <a:latin typeface="Raleway" pitchFamily="2" charset="-52"/>
                <a:ea typeface="Open Sans"/>
                <a:cs typeface="Open Sans"/>
              </a:rPr>
              <a:t>интеграция с </a:t>
            </a:r>
            <a:r>
              <a:rPr lang="en-GB" sz="3200" b="1" dirty="0">
                <a:latin typeface="Raleway" pitchFamily="2" charset="-52"/>
                <a:ea typeface="Open Sans"/>
                <a:cs typeface="Open Sans"/>
              </a:rPr>
              <a:t>IDM)</a:t>
            </a:r>
            <a:r>
              <a:rPr lang="ru-RU" sz="3200" b="1" dirty="0">
                <a:latin typeface="Raleway" pitchFamily="2" charset="-52"/>
                <a:ea typeface="Open Sans"/>
                <a:cs typeface="Open Sans"/>
              </a:rPr>
              <a:t> на примере интеграции с </a:t>
            </a:r>
            <a:r>
              <a:rPr lang="en-GB" sz="3200" b="1" dirty="0">
                <a:latin typeface="Raleway" pitchFamily="2" charset="-52"/>
                <a:ea typeface="Open Sans"/>
                <a:cs typeface="Open Sans"/>
              </a:rPr>
              <a:t>AVANPOST</a:t>
            </a:r>
            <a:endParaRPr lang="ru-RU" sz="3200" b="1" dirty="0">
              <a:latin typeface="Raleway" pitchFamily="2" charset="-52"/>
              <a:ea typeface="Open Sans"/>
              <a:cs typeface="Open Sans"/>
            </a:endParaRPr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id="{B985236A-CECE-E81D-ECEB-012F2CFB9EC4}"/>
              </a:ext>
            </a:extLst>
          </p:cNvPr>
          <p:cNvSpPr txBox="1">
            <a:spLocks/>
          </p:cNvSpPr>
          <p:nvPr/>
        </p:nvSpPr>
        <p:spPr>
          <a:xfrm>
            <a:off x="4164504" y="7567799"/>
            <a:ext cx="12387672" cy="98026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3A3070"/>
              </a:buClr>
              <a:buSzPct val="100000"/>
              <a:buNone/>
            </a:pPr>
            <a:r>
              <a:rPr lang="ru-RU" sz="3200" b="1" dirty="0">
                <a:latin typeface="Raleway" pitchFamily="2" charset="-52"/>
                <a:ea typeface="Open Sans"/>
                <a:cs typeface="Open Sans"/>
              </a:rPr>
              <a:t>Практики Форсайт консалтинг, работа с менеджером безопасности</a:t>
            </a:r>
          </a:p>
        </p:txBody>
      </p:sp>
      <p:pic>
        <p:nvPicPr>
          <p:cNvPr id="16" name="Google Shape;51;p4" descr="preencoded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5771126" y="561975"/>
            <a:ext cx="1866900" cy="381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150601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278;p13" descr="preencoded.png">
            <a:extLst>
              <a:ext uri="{FF2B5EF4-FFF2-40B4-BE49-F238E27FC236}">
                <a16:creationId xmlns:a16="http://schemas.microsoft.com/office/drawing/2014/main" id="{5F84DAC8-1CAA-9338-A19C-C2D754CD4AF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16289" y="2845063"/>
            <a:ext cx="8617302" cy="704140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278;p13" descr="preencoded.png">
            <a:extLst>
              <a:ext uri="{FF2B5EF4-FFF2-40B4-BE49-F238E27FC236}">
                <a16:creationId xmlns:a16="http://schemas.microsoft.com/office/drawing/2014/main" id="{CC48EBB3-B628-CE4D-F030-8532BBFB68F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1550" y="2819025"/>
            <a:ext cx="8060074" cy="7067443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4" descr="preencoded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11863" y="3165578"/>
            <a:ext cx="795626" cy="698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Google Shape;46;p4" descr="preencoded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689571" y="3030877"/>
            <a:ext cx="946585" cy="8384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4"/>
          <p:cNvSpPr/>
          <p:nvPr/>
        </p:nvSpPr>
        <p:spPr>
          <a:xfrm>
            <a:off x="10849197" y="3302510"/>
            <a:ext cx="3662289" cy="451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ru-RU" sz="2400" b="1" dirty="0">
                <a:solidFill>
                  <a:srgbClr val="141A1B"/>
                </a:solidFill>
                <a:latin typeface="Raleway"/>
              </a:rPr>
              <a:t>Для чего?</a:t>
            </a:r>
          </a:p>
        </p:txBody>
      </p:sp>
      <p:sp>
        <p:nvSpPr>
          <p:cNvPr id="65" name="Google Shape;65;p4"/>
          <p:cNvSpPr/>
          <p:nvPr/>
        </p:nvSpPr>
        <p:spPr>
          <a:xfrm>
            <a:off x="823208" y="644804"/>
            <a:ext cx="16924645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6000" b="1" dirty="0">
                <a:solidFill>
                  <a:srgbClr val="1241D8"/>
                </a:solidFill>
                <a:latin typeface="Raleway"/>
              </a:rPr>
              <a:t>Менеджер безопасности. Стандартные механизмы и практическое применение</a:t>
            </a:r>
            <a:endParaRPr sz="6000" b="1" dirty="0">
              <a:solidFill>
                <a:srgbClr val="1241D8"/>
              </a:solidFill>
              <a:latin typeface="Raleway"/>
              <a:sym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CD4CA61-5B97-0040-A6E1-F549DED15131}"/>
              </a:ext>
            </a:extLst>
          </p:cNvPr>
          <p:cNvSpPr txBox="1"/>
          <p:nvPr/>
        </p:nvSpPr>
        <p:spPr>
          <a:xfrm>
            <a:off x="2310201" y="3297434"/>
            <a:ext cx="1233569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141A1B"/>
                </a:solidFill>
                <a:latin typeface="Raleway"/>
              </a:rPr>
              <a:t>Возможности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7B2721B3-5937-1AD0-10F1-9B4283F9A5AD}"/>
              </a:ext>
            </a:extLst>
          </p:cNvPr>
          <p:cNvSpPr/>
          <p:nvPr/>
        </p:nvSpPr>
        <p:spPr>
          <a:xfrm>
            <a:off x="1258611" y="4210245"/>
            <a:ext cx="7497923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63700" lvl="5" indent="-457200" defTabSz="867583">
              <a:spcBef>
                <a:spcPts val="600"/>
              </a:spcBef>
              <a:spcAft>
                <a:spcPts val="600"/>
              </a:spcAft>
              <a:buClrTx/>
              <a:buSzPct val="100000"/>
              <a:buFont typeface="+mj-lt"/>
              <a:buAutoNum type="arabicPeriod"/>
              <a:defRPr/>
            </a:pPr>
            <a:r>
              <a:rPr lang="ru-RU" sz="2000" kern="1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Отслеживание действий пользователей</a:t>
            </a:r>
          </a:p>
          <a:p>
            <a:pPr marL="663700" lvl="5" indent="-457200" defTabSz="867583">
              <a:spcBef>
                <a:spcPts val="600"/>
              </a:spcBef>
              <a:spcAft>
                <a:spcPts val="600"/>
              </a:spcAft>
              <a:buClrTx/>
              <a:buSzPct val="100000"/>
              <a:buFont typeface="+mj-lt"/>
              <a:buAutoNum type="arabicPeriod"/>
              <a:defRPr/>
            </a:pPr>
            <a:r>
              <a:rPr lang="ru-RU" sz="2000" kern="1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Отслеживание учетных записей пользователей</a:t>
            </a:r>
          </a:p>
          <a:p>
            <a:pPr marL="663700" lvl="5" indent="-457200" defTabSz="867583">
              <a:spcBef>
                <a:spcPts val="600"/>
              </a:spcBef>
              <a:spcAft>
                <a:spcPts val="600"/>
              </a:spcAft>
              <a:buClrTx/>
              <a:buSzPct val="100000"/>
              <a:buFont typeface="+mj-lt"/>
              <a:buAutoNum type="arabicPeriod"/>
              <a:defRPr/>
            </a:pPr>
            <a:r>
              <a:rPr lang="ru-RU" sz="2000" kern="1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Отслеживания групп пользователей и пользователей, входящих в них</a:t>
            </a:r>
          </a:p>
          <a:p>
            <a:pPr marL="663700" lvl="5" indent="-457200" defTabSz="867583">
              <a:spcBef>
                <a:spcPts val="600"/>
              </a:spcBef>
              <a:spcAft>
                <a:spcPts val="600"/>
              </a:spcAft>
              <a:buClrTx/>
              <a:buSzPct val="100000"/>
              <a:buFont typeface="+mj-lt"/>
              <a:buAutoNum type="arabicPeriod"/>
              <a:defRPr/>
            </a:pPr>
            <a:r>
              <a:rPr lang="ru-RU" sz="2000" kern="1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Аудит изменения данных</a:t>
            </a:r>
          </a:p>
          <a:p>
            <a:pPr marL="663700" lvl="5" indent="-457200" defTabSz="867583">
              <a:spcBef>
                <a:spcPts val="600"/>
              </a:spcBef>
              <a:spcAft>
                <a:spcPts val="600"/>
              </a:spcAft>
              <a:buClrTx/>
              <a:buSzPct val="100000"/>
              <a:buFont typeface="+mj-lt"/>
              <a:buAutoNum type="arabicPeriod"/>
              <a:defRPr/>
            </a:pPr>
            <a:r>
              <a:rPr lang="ru-RU" sz="2000" kern="1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Права доступа</a:t>
            </a:r>
          </a:p>
          <a:p>
            <a:pPr marL="663700" lvl="5" indent="-457200" defTabSz="867583">
              <a:spcBef>
                <a:spcPts val="600"/>
              </a:spcBef>
              <a:spcAft>
                <a:spcPts val="600"/>
              </a:spcAft>
              <a:buClrTx/>
              <a:buSzPct val="100000"/>
              <a:buFont typeface="+mj-lt"/>
              <a:buAutoNum type="arabicPeriod"/>
              <a:defRPr/>
            </a:pPr>
            <a:r>
              <a:rPr lang="en-GB" sz="2000" kern="1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IDM</a:t>
            </a:r>
            <a:endParaRPr lang="ru-RU" sz="2000" kern="12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663700" lvl="5" indent="-457200" defTabSz="867583">
              <a:spcBef>
                <a:spcPts val="600"/>
              </a:spcBef>
              <a:spcAft>
                <a:spcPts val="600"/>
              </a:spcAft>
              <a:buClrTx/>
              <a:buSzPct val="100000"/>
              <a:buFont typeface="+mj-lt"/>
              <a:buAutoNum type="arabicPeriod"/>
              <a:defRPr/>
            </a:pPr>
            <a:r>
              <a:rPr lang="ru-RU" sz="2000" kern="1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Работа с учетными записями пользователей</a:t>
            </a:r>
          </a:p>
          <a:p>
            <a:pPr marL="663700" lvl="5" indent="-457200" defTabSz="867583">
              <a:spcBef>
                <a:spcPts val="600"/>
              </a:spcBef>
              <a:spcAft>
                <a:spcPts val="600"/>
              </a:spcAft>
              <a:buClrTx/>
              <a:buSzPct val="100000"/>
              <a:buFont typeface="+mj-lt"/>
              <a:buAutoNum type="arabicPeriod"/>
              <a:defRPr/>
            </a:pPr>
            <a:r>
              <a:rPr lang="ru-RU" sz="2000" kern="1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Работа с группами пользователей</a:t>
            </a:r>
          </a:p>
          <a:p>
            <a:pPr marL="663700" lvl="5" indent="-457200" defTabSz="867583">
              <a:spcBef>
                <a:spcPts val="600"/>
              </a:spcBef>
              <a:spcAft>
                <a:spcPts val="600"/>
              </a:spcAft>
              <a:buClrTx/>
              <a:buSzPct val="100000"/>
              <a:buFont typeface="+mj-lt"/>
              <a:buAutoNum type="arabicPeriod"/>
              <a:defRPr/>
            </a:pPr>
            <a:r>
              <a:rPr lang="ru-RU" sz="2000" kern="1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Настройка политики безопасности</a:t>
            </a:r>
          </a:p>
          <a:p>
            <a:pPr marL="206500" lvl="5" defTabSz="867583">
              <a:spcBef>
                <a:spcPts val="600"/>
              </a:spcBef>
              <a:spcAft>
                <a:spcPts val="600"/>
              </a:spcAft>
              <a:buClr>
                <a:srgbClr val="1241D8"/>
              </a:buClr>
              <a:buSzPts val="1000"/>
              <a:defRPr/>
            </a:pPr>
            <a:endParaRPr lang="ru-RU" sz="800" kern="1200" dirty="0">
              <a:solidFill>
                <a:schemeClr val="dk1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24E6FF11-D5B2-6C9E-A72A-6045502B75AA}"/>
              </a:ext>
            </a:extLst>
          </p:cNvPr>
          <p:cNvSpPr/>
          <p:nvPr/>
        </p:nvSpPr>
        <p:spPr>
          <a:xfrm>
            <a:off x="9725524" y="3881278"/>
            <a:ext cx="8068671" cy="6217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63700" lvl="5" indent="-457200" defTabSz="867583">
              <a:spcBef>
                <a:spcPts val="600"/>
              </a:spcBef>
              <a:spcAft>
                <a:spcPts val="600"/>
              </a:spcAft>
              <a:buClrTx/>
              <a:buSzPct val="100000"/>
              <a:buFont typeface="+mj-lt"/>
              <a:buAutoNum type="arabicPeriod"/>
              <a:defRPr/>
            </a:pPr>
            <a:r>
              <a:rPr lang="ru-RU" sz="2000" kern="1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Помогает в проведении аудитов безопасности и анализа активности.</a:t>
            </a:r>
          </a:p>
          <a:p>
            <a:pPr marL="663700" lvl="5" indent="-457200" defTabSz="867583">
              <a:spcBef>
                <a:spcPts val="600"/>
              </a:spcBef>
              <a:spcAft>
                <a:spcPts val="600"/>
              </a:spcAft>
              <a:buClrTx/>
              <a:buSzPct val="100000"/>
              <a:buFont typeface="+mj-lt"/>
              <a:buAutoNum type="arabicPeriod"/>
              <a:defRPr/>
            </a:pPr>
            <a:r>
              <a:rPr lang="ru-RU" sz="2000" kern="1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Список пользователей, их атрибутный состав и принадлежность к группам</a:t>
            </a:r>
          </a:p>
          <a:p>
            <a:pPr marL="663700" lvl="5" indent="-457200" defTabSz="867583">
              <a:spcBef>
                <a:spcPts val="600"/>
              </a:spcBef>
              <a:spcAft>
                <a:spcPts val="600"/>
              </a:spcAft>
              <a:buClrTx/>
              <a:buSzPct val="100000"/>
              <a:buFont typeface="+mj-lt"/>
              <a:buAutoNum type="arabicPeriod"/>
              <a:defRPr/>
            </a:pPr>
            <a:r>
              <a:rPr lang="ru-RU" sz="2000" kern="1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Актуальная информация о группах</a:t>
            </a:r>
          </a:p>
          <a:p>
            <a:pPr marL="663700" lvl="5" indent="-457200" defTabSz="867583">
              <a:spcBef>
                <a:spcPts val="600"/>
              </a:spcBef>
              <a:spcAft>
                <a:spcPts val="600"/>
              </a:spcAft>
              <a:buClrTx/>
              <a:buSzPct val="100000"/>
              <a:buFont typeface="+mj-lt"/>
              <a:buAutoNum type="arabicPeriod"/>
              <a:defRPr/>
            </a:pPr>
            <a:r>
              <a:rPr lang="ru-RU" sz="2000" kern="1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Для отслеживания истории изменений данных, к структурам хранения</a:t>
            </a:r>
          </a:p>
          <a:p>
            <a:pPr marL="663700" lvl="5" indent="-457200" defTabSz="867583">
              <a:spcBef>
                <a:spcPts val="600"/>
              </a:spcBef>
              <a:spcAft>
                <a:spcPts val="600"/>
              </a:spcAft>
              <a:buClrTx/>
              <a:buSzPct val="100000"/>
              <a:buFont typeface="+mj-lt"/>
              <a:buAutoNum type="arabicPeriod"/>
              <a:defRPr/>
            </a:pPr>
            <a:r>
              <a:rPr lang="ru-RU" sz="2000" kern="1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Разграничение доступа</a:t>
            </a:r>
            <a:r>
              <a:rPr lang="en-GB" sz="2000" kern="1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</a:t>
            </a:r>
            <a:r>
              <a:rPr lang="ru-RU" sz="2000" kern="1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Дискреционный, Атрибутный, Мандатный</a:t>
            </a:r>
          </a:p>
          <a:p>
            <a:pPr marL="663700" lvl="5" indent="-457200" defTabSz="867583">
              <a:spcBef>
                <a:spcPts val="600"/>
              </a:spcBef>
              <a:spcAft>
                <a:spcPts val="600"/>
              </a:spcAft>
              <a:buClrTx/>
              <a:buSzPct val="100000"/>
              <a:buFont typeface="+mj-lt"/>
              <a:buAutoNum type="arabicPeriod"/>
              <a:defRPr/>
            </a:pPr>
            <a:r>
              <a:rPr lang="ru-RU" sz="2000" kern="1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Единая система управления идентификацией и доступом </a:t>
            </a:r>
            <a:r>
              <a:rPr lang="en-GB" sz="2000" kern="1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IDM</a:t>
            </a:r>
            <a:endParaRPr lang="ru-RU" sz="2000" kern="12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663700" lvl="5" indent="-457200" defTabSz="867583">
              <a:spcBef>
                <a:spcPts val="600"/>
              </a:spcBef>
              <a:spcAft>
                <a:spcPts val="600"/>
              </a:spcAft>
              <a:buClrTx/>
              <a:buSzPct val="100000"/>
              <a:buFont typeface="+mj-lt"/>
              <a:buAutoNum type="arabicPeriod"/>
              <a:defRPr/>
            </a:pPr>
            <a:r>
              <a:rPr lang="ru-RU" sz="2000" kern="1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Создание и работа с учетными записями пользователей</a:t>
            </a:r>
          </a:p>
          <a:p>
            <a:pPr marL="663700" lvl="5" indent="-457200" defTabSz="867583">
              <a:spcBef>
                <a:spcPts val="600"/>
              </a:spcBef>
              <a:spcAft>
                <a:spcPts val="600"/>
              </a:spcAft>
              <a:buClrTx/>
              <a:buSzPct val="100000"/>
              <a:buFont typeface="+mj-lt"/>
              <a:buAutoNum type="arabicPeriod"/>
              <a:defRPr/>
            </a:pPr>
            <a:r>
              <a:rPr lang="ru-RU" sz="2000" kern="1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Создание и работа с группами пользователей</a:t>
            </a:r>
          </a:p>
          <a:p>
            <a:pPr marL="663700" lvl="5" indent="-457200" defTabSz="867583">
              <a:spcBef>
                <a:spcPts val="600"/>
              </a:spcBef>
              <a:spcAft>
                <a:spcPts val="600"/>
              </a:spcAft>
              <a:buClrTx/>
              <a:buSzPct val="100000"/>
              <a:buFont typeface="+mj-lt"/>
              <a:buAutoNum type="arabicPeriod"/>
              <a:defRPr/>
            </a:pPr>
            <a:r>
              <a:rPr lang="ru-RU" sz="2000" kern="1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Создание набора правил, определяющих методов, регламентирующих прав доступа</a:t>
            </a:r>
          </a:p>
          <a:p>
            <a:pPr marL="206500" lvl="5" defTabSz="867583">
              <a:spcBef>
                <a:spcPts val="600"/>
              </a:spcBef>
              <a:spcAft>
                <a:spcPts val="600"/>
              </a:spcAft>
              <a:buClr>
                <a:srgbClr val="1241D8"/>
              </a:buClr>
              <a:buSzPts val="1000"/>
              <a:defRPr/>
            </a:pPr>
            <a:endParaRPr lang="ru-RU" sz="800" kern="1200" dirty="0">
              <a:solidFill>
                <a:schemeClr val="dk1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pic>
        <p:nvPicPr>
          <p:cNvPr id="14" name="Google Shape;51;p4" descr="preencoded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5771126" y="561975"/>
            <a:ext cx="1866900" cy="381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25;p2" descr="preencoded.png">
            <a:extLst>
              <a:ext uri="{FF2B5EF4-FFF2-40B4-BE49-F238E27FC236}">
                <a16:creationId xmlns:a16="http://schemas.microsoft.com/office/drawing/2014/main" id="{BBC7783E-4A11-D558-40EB-50B393CF168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1549" y="2269545"/>
            <a:ext cx="16905595" cy="731820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0B90C24-32DF-A8BF-7EFF-21A87EEC7B33}"/>
              </a:ext>
            </a:extLst>
          </p:cNvPr>
          <p:cNvSpPr txBox="1"/>
          <p:nvPr/>
        </p:nvSpPr>
        <p:spPr>
          <a:xfrm>
            <a:off x="820805" y="267560"/>
            <a:ext cx="1360681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6000" b="1" dirty="0">
                <a:solidFill>
                  <a:srgbClr val="1241D8"/>
                </a:solidFill>
                <a:latin typeface="Raleway"/>
              </a:rPr>
              <a:t>Менеджер безопасности</a:t>
            </a:r>
            <a:r>
              <a:rPr lang="en-GB" sz="6000" b="1" dirty="0">
                <a:solidFill>
                  <a:srgbClr val="1241D8"/>
                </a:solidFill>
                <a:latin typeface="Raleway"/>
              </a:rPr>
              <a:t> </a:t>
            </a:r>
            <a:endParaRPr lang="ru-RU" sz="6000" b="1" dirty="0">
              <a:solidFill>
                <a:srgbClr val="1241D8"/>
              </a:solidFill>
              <a:latin typeface="Raleway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3D49B42-E590-1A12-59B5-808BE908AAAC}"/>
              </a:ext>
            </a:extLst>
          </p:cNvPr>
          <p:cNvSpPr/>
          <p:nvPr/>
        </p:nvSpPr>
        <p:spPr>
          <a:xfrm>
            <a:off x="1205297" y="2975165"/>
            <a:ext cx="5784711" cy="5966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13000" lvl="5" defTabSz="1735166">
              <a:lnSpc>
                <a:spcPct val="114000"/>
              </a:lnSpc>
              <a:spcBef>
                <a:spcPts val="1200"/>
              </a:spcBef>
              <a:spcAft>
                <a:spcPts val="1200"/>
              </a:spcAft>
              <a:buClrTx/>
              <a:buSzPct val="120000"/>
              <a:defRPr/>
            </a:pPr>
            <a:r>
              <a:rPr lang="ru-RU" sz="2000" b="1" kern="1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Это инструмент, обеспечивающий защиту данных и контроль доступа через</a:t>
            </a:r>
            <a:r>
              <a:rPr lang="en-GB" sz="2000" b="1" kern="1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</a:t>
            </a:r>
            <a:endParaRPr lang="ru-RU" sz="2000" b="1" kern="12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06500" defTabSz="867583">
              <a:spcBef>
                <a:spcPts val="600"/>
              </a:spcBef>
              <a:spcAft>
                <a:spcPts val="600"/>
              </a:spcAft>
              <a:buClr>
                <a:srgbClr val="1241D8"/>
              </a:buClr>
              <a:buSzPts val="1000"/>
              <a:defRPr/>
            </a:pPr>
            <a:endParaRPr lang="ru-RU" sz="2000" kern="12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739200" lvl="1" indent="-342900" defTabSz="867583">
              <a:spcAft>
                <a:spcPts val="1000"/>
              </a:spcAft>
              <a:buClrTx/>
              <a:buSzPct val="120000"/>
              <a:buFont typeface="Wingdings" panose="05000000000000000000" pitchFamily="2" charset="2"/>
              <a:buChar char="§"/>
              <a:defRPr/>
            </a:pPr>
            <a:r>
              <a:rPr lang="ru-RU" sz="2000" kern="1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Управление учетными записями пользователей и групп пользователей</a:t>
            </a:r>
          </a:p>
          <a:p>
            <a:pPr marL="739200" lvl="1" indent="-342900" defTabSz="867583">
              <a:spcAft>
                <a:spcPts val="1000"/>
              </a:spcAft>
              <a:buClrTx/>
              <a:buSzPct val="120000"/>
              <a:buFont typeface="Wingdings" panose="05000000000000000000" pitchFamily="2" charset="2"/>
              <a:buChar char="§"/>
              <a:defRPr/>
            </a:pPr>
            <a:r>
              <a:rPr lang="ru-RU" sz="2000" kern="1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Настройка политики безопасности</a:t>
            </a:r>
          </a:p>
          <a:p>
            <a:pPr marL="739200" lvl="1" indent="-342900" defTabSz="867583">
              <a:spcAft>
                <a:spcPts val="1000"/>
              </a:spcAft>
              <a:buClrTx/>
              <a:buSzPct val="120000"/>
              <a:buFont typeface="Wingdings" panose="05000000000000000000" pitchFamily="2" charset="2"/>
              <a:buChar char="§"/>
              <a:defRPr/>
            </a:pPr>
            <a:r>
              <a:rPr lang="ru-RU" sz="2000" kern="1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Раздача прав и контроль доступа отдельным пользователям и/или группам пользователей к объектам системы</a:t>
            </a:r>
          </a:p>
          <a:p>
            <a:pPr marL="739200" lvl="1" indent="-342900" defTabSz="867583">
              <a:spcAft>
                <a:spcPts val="1000"/>
              </a:spcAft>
              <a:buClrTx/>
              <a:buSzPct val="120000"/>
              <a:buFont typeface="Wingdings" panose="05000000000000000000" pitchFamily="2" charset="2"/>
              <a:buChar char="§"/>
              <a:defRPr/>
            </a:pPr>
            <a:r>
              <a:rPr lang="ru-RU" sz="2000" kern="1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Ведение аудита доступа и контроль действий пользователей над объектами системы</a:t>
            </a:r>
          </a:p>
          <a:p>
            <a:pPr marL="739200" lvl="1" indent="-342900" defTabSz="867583">
              <a:spcAft>
                <a:spcPts val="1000"/>
              </a:spcAft>
              <a:buClrTx/>
              <a:buSzPct val="120000"/>
              <a:buFont typeface="Wingdings" panose="05000000000000000000" pitchFamily="2" charset="2"/>
              <a:buChar char="§"/>
              <a:defRPr/>
            </a:pPr>
            <a:r>
              <a:rPr lang="ru-RU" sz="2000" kern="1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Контроль целостности политики безопасности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A635815-5BCF-767C-E28C-F22E18A9F0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9978" y="2496641"/>
            <a:ext cx="9937218" cy="686401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70AC63B-24A3-BF24-8539-DD3970BAC9CD}"/>
              </a:ext>
            </a:extLst>
          </p:cNvPr>
          <p:cNvSpPr txBox="1"/>
          <p:nvPr/>
        </p:nvSpPr>
        <p:spPr>
          <a:xfrm>
            <a:off x="971550" y="1457673"/>
            <a:ext cx="71064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Функциональные возможности</a:t>
            </a:r>
          </a:p>
        </p:txBody>
      </p:sp>
      <p:pic>
        <p:nvPicPr>
          <p:cNvPr id="10" name="Google Shape;51;p4" descr="preencoded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5618726" y="409575"/>
            <a:ext cx="1866900" cy="381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25;p2" descr="preencoded.png">
            <a:extLst>
              <a:ext uri="{FF2B5EF4-FFF2-40B4-BE49-F238E27FC236}">
                <a16:creationId xmlns:a16="http://schemas.microsoft.com/office/drawing/2014/main" id="{3BF07BA2-AF0F-EFAF-8AF4-FEE64CBCF3B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86937" y="2107034"/>
            <a:ext cx="16924955" cy="7292153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4"/>
          <p:cNvSpPr/>
          <p:nvPr/>
        </p:nvSpPr>
        <p:spPr>
          <a:xfrm>
            <a:off x="886938" y="349196"/>
            <a:ext cx="14523391" cy="971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lnSpc>
                <a:spcPct val="107950"/>
              </a:lnSpc>
              <a:buClr>
                <a:srgbClr val="1241D8"/>
              </a:buClr>
              <a:buSzPts val="6000"/>
            </a:pPr>
            <a:r>
              <a:rPr lang="ru-RU" sz="6000" b="1" dirty="0">
                <a:solidFill>
                  <a:srgbClr val="1241D8"/>
                </a:solidFill>
                <a:latin typeface="Raleway"/>
              </a:rPr>
              <a:t>Менеджер безопасности</a:t>
            </a:r>
            <a:r>
              <a:rPr lang="en-GB" sz="6000" b="1" dirty="0">
                <a:solidFill>
                  <a:srgbClr val="1241D8"/>
                </a:solidFill>
                <a:latin typeface="Raleway"/>
              </a:rPr>
              <a:t> </a:t>
            </a:r>
            <a:endParaRPr lang="ru-RU" sz="6000" b="1" dirty="0">
              <a:solidFill>
                <a:srgbClr val="1241D8"/>
              </a:solidFill>
              <a:latin typeface="Raleway"/>
            </a:endParaRPr>
          </a:p>
          <a:p>
            <a:pPr marL="0" marR="0" lvl="0" indent="0" algn="l" rtl="0">
              <a:lnSpc>
                <a:spcPct val="107950"/>
              </a:lnSpc>
              <a:spcBef>
                <a:spcPts val="0"/>
              </a:spcBef>
              <a:spcAft>
                <a:spcPts val="0"/>
              </a:spcAft>
              <a:buClr>
                <a:srgbClr val="1241D8"/>
              </a:buClr>
              <a:buSzPts val="6000"/>
              <a:buFont typeface="Raleway"/>
              <a:buNone/>
            </a:pPr>
            <a:endParaRPr sz="6000" b="1" dirty="0">
              <a:solidFill>
                <a:srgbClr val="1241D8"/>
              </a:solidFill>
              <a:latin typeface="Raleway"/>
              <a:sym typeface="Calibri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F33BBC86-79C8-EA44-2005-BA07D785DBC7}"/>
              </a:ext>
            </a:extLst>
          </p:cNvPr>
          <p:cNvSpPr/>
          <p:nvPr/>
        </p:nvSpPr>
        <p:spPr>
          <a:xfrm>
            <a:off x="1323833" y="3367334"/>
            <a:ext cx="5956598" cy="30418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06500" defTabSz="867583">
              <a:spcBef>
                <a:spcPts val="600"/>
              </a:spcBef>
              <a:spcAft>
                <a:spcPts val="600"/>
              </a:spcAft>
              <a:buClr>
                <a:srgbClr val="1241D8"/>
              </a:buClr>
              <a:buSzPts val="1000"/>
              <a:defRPr/>
            </a:pPr>
            <a:r>
              <a:rPr lang="ru-RU" sz="2000" b="1" kern="1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Для высокого уровня безопасности в платформе обеспечивается возможность выбора или комбинации видов доступа:</a:t>
            </a:r>
          </a:p>
          <a:p>
            <a:pPr marL="549400" indent="-342900" defTabSz="867583">
              <a:spcBef>
                <a:spcPts val="600"/>
              </a:spcBef>
              <a:spcAft>
                <a:spcPts val="600"/>
              </a:spcAft>
              <a:buClr>
                <a:srgbClr val="1241D8"/>
              </a:buClr>
              <a:buSzPts val="1000"/>
              <a:buFont typeface="Wingdings" panose="05000000000000000000" pitchFamily="2" charset="2"/>
              <a:buChar char="§"/>
              <a:defRPr/>
            </a:pPr>
            <a:endParaRPr lang="ru-RU" sz="2000" kern="12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739200" lvl="1" indent="-342900" defTabSz="867583">
              <a:spcAft>
                <a:spcPts val="1000"/>
              </a:spcAft>
              <a:buClrTx/>
              <a:buSzPct val="120000"/>
              <a:buFont typeface="Wingdings" panose="05000000000000000000" pitchFamily="2" charset="2"/>
              <a:buChar char="§"/>
              <a:defRPr/>
            </a:pPr>
            <a:r>
              <a:rPr lang="ru-RU" sz="2000" kern="1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Дискреционный </a:t>
            </a:r>
            <a:r>
              <a:rPr lang="ru-RU" sz="2000" kern="1200" dirty="0" smtClean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контроль</a:t>
            </a:r>
            <a:endParaRPr lang="ru-RU" sz="2000" kern="12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739200" lvl="1" indent="-342900" defTabSz="867583">
              <a:spcAft>
                <a:spcPts val="1000"/>
              </a:spcAft>
              <a:buClrTx/>
              <a:buSzPct val="120000"/>
              <a:buFont typeface="Wingdings" panose="05000000000000000000" pitchFamily="2" charset="2"/>
              <a:buChar char="§"/>
              <a:defRPr/>
            </a:pPr>
            <a:r>
              <a:rPr lang="ru-RU" sz="2000" kern="1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Мандатный </a:t>
            </a:r>
            <a:r>
              <a:rPr lang="ru-RU" sz="2000" kern="1200" dirty="0" smtClean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доступ</a:t>
            </a:r>
            <a:endParaRPr lang="ru-RU" sz="2000" kern="12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739200" lvl="1" indent="-342900" defTabSz="867583">
              <a:spcAft>
                <a:spcPts val="1000"/>
              </a:spcAft>
              <a:buClrTx/>
              <a:buSzPct val="120000"/>
              <a:buFont typeface="Wingdings" panose="05000000000000000000" pitchFamily="2" charset="2"/>
              <a:buChar char="§"/>
              <a:defRPr/>
            </a:pPr>
            <a:r>
              <a:rPr lang="ru-RU" sz="2000" kern="1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Уровни безопасности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3647794-912F-E958-3899-FD22A6AFEB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75182" y="2553566"/>
            <a:ext cx="10010444" cy="639908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E6C4BD7-C936-2D3E-6680-99E7DA59B37F}"/>
              </a:ext>
            </a:extLst>
          </p:cNvPr>
          <p:cNvSpPr txBox="1"/>
          <p:nvPr/>
        </p:nvSpPr>
        <p:spPr>
          <a:xfrm>
            <a:off x="886938" y="1466100"/>
            <a:ext cx="71785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Методы разграничения доступа</a:t>
            </a:r>
          </a:p>
        </p:txBody>
      </p:sp>
      <p:pic>
        <p:nvPicPr>
          <p:cNvPr id="10" name="Google Shape;51;p4" descr="preencoded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5618726" y="409575"/>
            <a:ext cx="1866900" cy="381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066478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25;p2" descr="preencoded.png">
            <a:extLst>
              <a:ext uri="{FF2B5EF4-FFF2-40B4-BE49-F238E27FC236}">
                <a16:creationId xmlns:a16="http://schemas.microsoft.com/office/drawing/2014/main" id="{EFAB1EDA-2E36-F9D3-D184-D60739B67DE8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71550" y="2057400"/>
            <a:ext cx="16876016" cy="737155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C7CBBC18-3EED-4672-2311-B694FC2C5394}"/>
              </a:ext>
            </a:extLst>
          </p:cNvPr>
          <p:cNvSpPr>
            <a:spLocks noGrp="1"/>
          </p:cNvSpPr>
          <p:nvPr>
            <p:ph type="sldNum" idx="4294967295"/>
          </p:nvPr>
        </p:nvSpPr>
        <p:spPr>
          <a:xfrm>
            <a:off x="17189450" y="9936163"/>
            <a:ext cx="1098550" cy="215900"/>
          </a:xfrm>
        </p:spPr>
        <p:txBody>
          <a:bodyPr/>
          <a:lstStyle/>
          <a:p>
            <a:pPr>
              <a:buClr>
                <a:schemeClr val="dk1"/>
              </a:buClr>
              <a:buSzPts val="2800"/>
            </a:pPr>
            <a:fld id="{00000000-1234-1234-1234-123412341234}" type="slidenum">
              <a:rPr lang="ru-RU" smtClean="0"/>
              <a:pPr>
                <a:buClr>
                  <a:schemeClr val="dk1"/>
                </a:buClr>
                <a:buSzPts val="2800"/>
              </a:pPr>
              <a:t>6</a:t>
            </a:fld>
            <a:endParaRPr lang="ru-RU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6F32F03B-02C6-984A-836A-BA4B32FB70B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77922" y="223352"/>
            <a:ext cx="14911179" cy="968375"/>
          </a:xfrm>
        </p:spPr>
        <p:txBody>
          <a:bodyPr/>
          <a:lstStyle/>
          <a:p>
            <a:r>
              <a:rPr lang="ru-RU" sz="6000" b="1" dirty="0">
                <a:solidFill>
                  <a:srgbClr val="1241D8"/>
                </a:solidFill>
                <a:latin typeface="Raleway"/>
              </a:rPr>
              <a:t>Менеджер безопасности</a:t>
            </a:r>
            <a:r>
              <a:rPr lang="en-GB" sz="6000" b="1" dirty="0">
                <a:solidFill>
                  <a:srgbClr val="1241D8"/>
                </a:solidFill>
                <a:latin typeface="Raleway"/>
              </a:rPr>
              <a:t> </a:t>
            </a:r>
            <a:r>
              <a:rPr lang="ru-RU" sz="6000" b="1" dirty="0">
                <a:solidFill>
                  <a:srgbClr val="1241D8"/>
                </a:solidFill>
                <a:latin typeface="Raleway"/>
              </a:rPr>
              <a:t/>
            </a:r>
            <a:br>
              <a:rPr lang="ru-RU" sz="6000" b="1" dirty="0">
                <a:solidFill>
                  <a:srgbClr val="1241D8"/>
                </a:solidFill>
                <a:latin typeface="Raleway"/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B4E2E4E-27BB-24FC-19C2-9A4A5B12AC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9306" y="2389127"/>
            <a:ext cx="9906695" cy="6585431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D2CA6CE7-126C-2E4E-FE27-423ECA1BEF5A}"/>
              </a:ext>
            </a:extLst>
          </p:cNvPr>
          <p:cNvSpPr/>
          <p:nvPr/>
        </p:nvSpPr>
        <p:spPr>
          <a:xfrm>
            <a:off x="1099242" y="2340005"/>
            <a:ext cx="5499462" cy="26725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39200" lvl="1" indent="-342900" defTabSz="867583">
              <a:spcAft>
                <a:spcPts val="1000"/>
              </a:spcAft>
              <a:buClrTx/>
              <a:buSzPct val="120000"/>
              <a:buFont typeface="Wingdings" panose="05000000000000000000" pitchFamily="2" charset="2"/>
              <a:buChar char="§"/>
              <a:defRPr/>
            </a:pPr>
            <a:r>
              <a:rPr lang="ru-RU" sz="2000" kern="1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Создание</a:t>
            </a:r>
          </a:p>
          <a:p>
            <a:pPr marL="739200" lvl="1" indent="-342900" defTabSz="867583">
              <a:spcAft>
                <a:spcPts val="1000"/>
              </a:spcAft>
              <a:buClrTx/>
              <a:buSzPct val="120000"/>
              <a:buFont typeface="Wingdings" panose="05000000000000000000" pitchFamily="2" charset="2"/>
              <a:buChar char="§"/>
              <a:defRPr/>
            </a:pPr>
            <a:r>
              <a:rPr lang="ru-RU" sz="2000" kern="1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Редактирование</a:t>
            </a:r>
          </a:p>
          <a:p>
            <a:pPr marL="739200" lvl="1" indent="-342900" defTabSz="867583">
              <a:spcAft>
                <a:spcPts val="1000"/>
              </a:spcAft>
              <a:buClrTx/>
              <a:buSzPct val="120000"/>
              <a:buFont typeface="Wingdings" panose="05000000000000000000" pitchFamily="2" charset="2"/>
              <a:buChar char="§"/>
              <a:defRPr/>
            </a:pPr>
            <a:r>
              <a:rPr lang="ru-RU" sz="2000" kern="1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Удаление</a:t>
            </a:r>
          </a:p>
          <a:p>
            <a:pPr marL="739200" lvl="1" indent="-342900" defTabSz="867583">
              <a:spcAft>
                <a:spcPts val="1000"/>
              </a:spcAft>
              <a:buClrTx/>
              <a:buSzPct val="120000"/>
              <a:buFont typeface="Wingdings" panose="05000000000000000000" pitchFamily="2" charset="2"/>
              <a:buChar char="§"/>
              <a:defRPr/>
            </a:pPr>
            <a:r>
              <a:rPr lang="ru-RU" sz="2000" kern="1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Открытие</a:t>
            </a:r>
          </a:p>
          <a:p>
            <a:pPr marL="739200" lvl="1" indent="-342900" defTabSz="867583">
              <a:spcAft>
                <a:spcPts val="1000"/>
              </a:spcAft>
              <a:buClrTx/>
              <a:buSzPct val="120000"/>
              <a:buFont typeface="Wingdings" panose="05000000000000000000" pitchFamily="2" charset="2"/>
              <a:buChar char="§"/>
              <a:defRPr/>
            </a:pPr>
            <a:r>
              <a:rPr lang="ru-RU" sz="2000" kern="1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Права доступа на объекты</a:t>
            </a:r>
          </a:p>
          <a:p>
            <a:pPr marL="413000" lvl="5" defTabSz="1735166">
              <a:spcBef>
                <a:spcPts val="1200"/>
              </a:spcBef>
              <a:spcAft>
                <a:spcPts val="1200"/>
              </a:spcAft>
              <a:buClr>
                <a:srgbClr val="1241D8"/>
              </a:buClr>
              <a:buSzPts val="1000"/>
              <a:defRPr/>
            </a:pPr>
            <a:endParaRPr lang="ru-RU" sz="1600" kern="1200" dirty="0">
              <a:solidFill>
                <a:schemeClr val="dk1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C3C3B4D-6B6B-A831-D346-87D5FBA84823}"/>
              </a:ext>
            </a:extLst>
          </p:cNvPr>
          <p:cNvSpPr txBox="1"/>
          <p:nvPr/>
        </p:nvSpPr>
        <p:spPr>
          <a:xfrm>
            <a:off x="971550" y="1393731"/>
            <a:ext cx="81291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Raleway"/>
              </a:rPr>
              <a:t>Аудит действий пользователя </a:t>
            </a:r>
            <a:r>
              <a:rPr lang="ru-RU" sz="2400" b="1" dirty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над объектами ФАП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C51389E-11F8-7509-12FA-FE6B2D2929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2288" y="4841000"/>
            <a:ext cx="5136416" cy="42803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Google Shape;51;p4" descr="preencoded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5618726" y="409575"/>
            <a:ext cx="1866900" cy="381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260453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25;p2" descr="preencoded.png">
            <a:extLst>
              <a:ext uri="{FF2B5EF4-FFF2-40B4-BE49-F238E27FC236}">
                <a16:creationId xmlns:a16="http://schemas.microsoft.com/office/drawing/2014/main" id="{3D2020E7-9D1B-63A2-9A48-24A4EF8108E6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71549" y="2000735"/>
            <a:ext cx="16778359" cy="750072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1EBA8CB9-5D1C-6D0B-B689-9A89EAAE77A5}"/>
              </a:ext>
            </a:extLst>
          </p:cNvPr>
          <p:cNvSpPr>
            <a:spLocks noGrp="1"/>
          </p:cNvSpPr>
          <p:nvPr>
            <p:ph type="sldNum" idx="4294967295"/>
          </p:nvPr>
        </p:nvSpPr>
        <p:spPr>
          <a:xfrm>
            <a:off x="17189450" y="9936163"/>
            <a:ext cx="1098550" cy="215900"/>
          </a:xfrm>
        </p:spPr>
        <p:txBody>
          <a:bodyPr/>
          <a:lstStyle/>
          <a:p>
            <a:pPr>
              <a:buClr>
                <a:schemeClr val="dk1"/>
              </a:buClr>
              <a:buSzPts val="2800"/>
            </a:pPr>
            <a:fld id="{00000000-1234-1234-1234-123412341234}" type="slidenum">
              <a:rPr lang="ru-RU" smtClean="0"/>
              <a:pPr>
                <a:buClr>
                  <a:schemeClr val="dk1"/>
                </a:buClr>
                <a:buSzPts val="2800"/>
              </a:pPr>
              <a:t>7</a:t>
            </a:fld>
            <a:endParaRPr lang="ru-RU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CCD956C3-DE2F-4F06-3960-91812DF2C75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15802" y="178148"/>
            <a:ext cx="14606588" cy="942975"/>
          </a:xfrm>
        </p:spPr>
        <p:txBody>
          <a:bodyPr/>
          <a:lstStyle/>
          <a:p>
            <a:r>
              <a:rPr lang="ru-RU" sz="6000" b="1" dirty="0">
                <a:solidFill>
                  <a:srgbClr val="1241D8"/>
                </a:solidFill>
                <a:latin typeface="Raleway"/>
              </a:rPr>
              <a:t>Менеджер безопасности</a:t>
            </a:r>
            <a:endParaRPr lang="ru-RU" sz="6000" b="1" dirty="0">
              <a:latin typeface="Raleway" pitchFamily="2" charset="-52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6DE7764-50CE-A576-A65E-D10555E6A1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8658" y="2428258"/>
            <a:ext cx="10765742" cy="6541314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84D5E4AC-1A65-CBF3-20D3-C0EF2845AEA1}"/>
              </a:ext>
            </a:extLst>
          </p:cNvPr>
          <p:cNvSpPr/>
          <p:nvPr/>
        </p:nvSpPr>
        <p:spPr>
          <a:xfrm>
            <a:off x="877395" y="3249754"/>
            <a:ext cx="5471960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39200" lvl="1" indent="-342900" defTabSz="867583">
              <a:spcAft>
                <a:spcPts val="1000"/>
              </a:spcAft>
              <a:buClrTx/>
              <a:buSzPct val="120000"/>
              <a:buFont typeface="Wingdings" panose="05000000000000000000" pitchFamily="2" charset="2"/>
              <a:buChar char="§"/>
              <a:defRPr/>
            </a:pPr>
            <a:r>
              <a:rPr lang="ru-RU" sz="2000" kern="1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Отслеживание нарушения защиты информации</a:t>
            </a:r>
          </a:p>
          <a:p>
            <a:pPr marL="739200" lvl="1" indent="-342900" defTabSz="867583">
              <a:spcAft>
                <a:spcPts val="1000"/>
              </a:spcAft>
              <a:buClrTx/>
              <a:buSzPct val="120000"/>
              <a:buFont typeface="Wingdings" panose="05000000000000000000" pitchFamily="2" charset="2"/>
              <a:buChar char="§"/>
              <a:defRPr/>
            </a:pPr>
            <a:r>
              <a:rPr lang="ru-RU" sz="2000" kern="1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Ведение журнала действий пользователей</a:t>
            </a:r>
            <a:endParaRPr lang="en-GB" sz="2000" kern="12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739200" lvl="1" indent="-342900" defTabSz="867583">
              <a:spcAft>
                <a:spcPts val="1000"/>
              </a:spcAft>
              <a:buClrTx/>
              <a:buSzPct val="120000"/>
              <a:buFont typeface="Wingdings" panose="05000000000000000000" pitchFamily="2" charset="2"/>
              <a:buChar char="§"/>
              <a:defRPr/>
            </a:pPr>
            <a:r>
              <a:rPr lang="ru-RU" sz="2000" kern="1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Отслеживать доступ к данным</a:t>
            </a:r>
          </a:p>
          <a:p>
            <a:pPr marL="739200" lvl="1" indent="-342900" defTabSz="867583">
              <a:spcAft>
                <a:spcPts val="1000"/>
              </a:spcAft>
              <a:buClrTx/>
              <a:buSzPct val="120000"/>
              <a:buFont typeface="Wingdings" panose="05000000000000000000" pitchFamily="2" charset="2"/>
              <a:buChar char="§"/>
              <a:defRPr/>
            </a:pPr>
            <a:r>
              <a:rPr lang="ru-RU" sz="2000" kern="1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Анализировать повседневную деятельность для аудита и анализа безопасности</a:t>
            </a:r>
            <a:endParaRPr lang="en-GB" sz="2000" kern="12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739200" lvl="1" indent="-342900" defTabSz="867583">
              <a:spcAft>
                <a:spcPts val="1000"/>
              </a:spcAft>
              <a:buClrTx/>
              <a:buSzPct val="120000"/>
              <a:buFont typeface="Wingdings" panose="05000000000000000000" pitchFamily="2" charset="2"/>
              <a:buChar char="§"/>
              <a:defRPr/>
            </a:pPr>
            <a:r>
              <a:rPr lang="ru-RU" sz="2000" kern="1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Фильтрация протокола доступа</a:t>
            </a:r>
          </a:p>
          <a:p>
            <a:pPr marL="739200" lvl="1" indent="-342900" defTabSz="867583">
              <a:spcAft>
                <a:spcPts val="1000"/>
              </a:spcAft>
              <a:buClrTx/>
              <a:buSzPct val="120000"/>
              <a:buFont typeface="Wingdings" panose="05000000000000000000" pitchFamily="2" charset="2"/>
              <a:buChar char="§"/>
              <a:defRPr/>
            </a:pPr>
            <a:r>
              <a:rPr lang="ru-RU" sz="2000" kern="1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Экспорт в </a:t>
            </a:r>
            <a:r>
              <a:rPr lang="en-GB" sz="2000" kern="1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CSV </a:t>
            </a:r>
            <a:r>
              <a:rPr lang="ru-RU" sz="2000" kern="1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для дальнейшего анализа</a:t>
            </a:r>
          </a:p>
          <a:p>
            <a:pPr marL="810000" lvl="5" indent="-397000" defTabSz="1735166">
              <a:spcBef>
                <a:spcPts val="1200"/>
              </a:spcBef>
              <a:spcAft>
                <a:spcPts val="1200"/>
              </a:spcAft>
              <a:buClr>
                <a:srgbClr val="1241D8"/>
              </a:buClr>
              <a:buSzPts val="1000"/>
              <a:buFont typeface="Open Sans"/>
              <a:buChar char="■"/>
              <a:defRPr/>
            </a:pPr>
            <a:endParaRPr lang="ru-RU" sz="1600" kern="1200" dirty="0">
              <a:solidFill>
                <a:schemeClr val="dk1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D9D2EB2-3C59-B094-B579-FE3D04031A6E}"/>
              </a:ext>
            </a:extLst>
          </p:cNvPr>
          <p:cNvSpPr txBox="1"/>
          <p:nvPr/>
        </p:nvSpPr>
        <p:spPr>
          <a:xfrm>
            <a:off x="856746" y="1334885"/>
            <a:ext cx="76867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chemeClr val="tx1"/>
                </a:solidFill>
                <a:latin typeface="Raleway" pitchFamily="2" charset="-52"/>
                <a:ea typeface="Open Sans"/>
                <a:cs typeface="Open Sans"/>
              </a:rPr>
              <a:t>Аудит действий пользователя, протокол доступа</a:t>
            </a:r>
          </a:p>
        </p:txBody>
      </p:sp>
      <p:pic>
        <p:nvPicPr>
          <p:cNvPr id="9" name="Google Shape;51;p4" descr="preencoded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618726" y="409575"/>
            <a:ext cx="1866900" cy="381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164951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25;p2" descr="preencoded.png">
            <a:extLst>
              <a:ext uri="{FF2B5EF4-FFF2-40B4-BE49-F238E27FC236}">
                <a16:creationId xmlns:a16="http://schemas.microsoft.com/office/drawing/2014/main" id="{D2E960A8-6811-71B8-F04B-68A6F3DB412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86521" y="1532965"/>
            <a:ext cx="16825372" cy="786622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Номер слайда 1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buClr>
                <a:schemeClr val="dk1"/>
              </a:buClr>
              <a:buSzPts val="2800"/>
            </a:pPr>
            <a:fld id="{00000000-1234-1234-1234-123412341234}" type="slidenum">
              <a:rPr lang="ru-RU" smtClean="0"/>
              <a:pPr>
                <a:buClr>
                  <a:schemeClr val="dk1"/>
                </a:buClr>
                <a:buSzPts val="2800"/>
              </a:pPr>
              <a:t>8</a:t>
            </a:fld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02374" y="255188"/>
            <a:ext cx="12129663" cy="988868"/>
          </a:xfrm>
        </p:spPr>
        <p:txBody>
          <a:bodyPr/>
          <a:lstStyle/>
          <a:p>
            <a:r>
              <a:rPr lang="ru-RU" sz="6000" b="1" dirty="0">
                <a:latin typeface="Raleway"/>
              </a:rPr>
              <a:t>Обеспечение</a:t>
            </a:r>
            <a:r>
              <a:rPr lang="ru-RU" sz="4800" dirty="0"/>
              <a:t> </a:t>
            </a:r>
            <a:r>
              <a:rPr lang="en-US" sz="6000" b="1" dirty="0">
                <a:latin typeface="Raleway"/>
              </a:rPr>
              <a:t>Single Sign-On</a:t>
            </a:r>
            <a:r>
              <a:rPr lang="en-GB" sz="6000" b="1" dirty="0">
                <a:latin typeface="Raleway"/>
              </a:rPr>
              <a:t>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936444" y="2923300"/>
            <a:ext cx="6823881" cy="4402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13000" defTabSz="1735166">
              <a:buSzPts val="1000"/>
              <a:defRPr/>
            </a:pPr>
            <a:r>
              <a:rPr lang="ru-RU" sz="18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«</a:t>
            </a:r>
            <a:r>
              <a:rPr lang="ru-RU" sz="2000" kern="1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Десятка» предоставляет широкие возможности для разработки в веб-интерфейсе. Основные преимущества веб-версии:</a:t>
            </a:r>
          </a:p>
          <a:p>
            <a:pPr marL="413000" defTabSz="1735166">
              <a:buSzPts val="1000"/>
              <a:defRPr/>
            </a:pPr>
            <a:endParaRPr lang="ru-RU" sz="2000" kern="12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739200" lvl="1" indent="-342900" defTabSz="867583">
              <a:spcAft>
                <a:spcPts val="1000"/>
              </a:spcAft>
              <a:buClrTx/>
              <a:buSzPct val="120000"/>
              <a:buFont typeface="Wingdings" panose="05000000000000000000" pitchFamily="2" charset="2"/>
              <a:buChar char="§"/>
              <a:defRPr/>
            </a:pPr>
            <a:r>
              <a:rPr lang="ru-RU" sz="2000" kern="1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легкая разработка, в том числе подсветка синтаксиса и ключевых слов, интеллектуальные подсказки и </a:t>
            </a:r>
            <a:r>
              <a:rPr lang="ru-RU" sz="2000" kern="1200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автодополнения</a:t>
            </a:r>
            <a:r>
              <a:rPr lang="ru-RU" sz="2000" kern="1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2000" kern="1200" dirty="0" smtClean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кода</a:t>
            </a:r>
            <a:endParaRPr lang="ru-RU" sz="2000" kern="12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739200" lvl="1" indent="-342900" defTabSz="867583">
              <a:spcAft>
                <a:spcPts val="1000"/>
              </a:spcAft>
              <a:buClrTx/>
              <a:buSzPct val="120000"/>
              <a:buFont typeface="Wingdings" panose="05000000000000000000" pitchFamily="2" charset="2"/>
              <a:buChar char="§"/>
              <a:defRPr/>
            </a:pPr>
            <a:r>
              <a:rPr lang="ru-RU" sz="2000" kern="1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быстрая отладка </a:t>
            </a:r>
            <a:r>
              <a:rPr lang="ru-RU" sz="2000" kern="1200" dirty="0" smtClean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решения</a:t>
            </a:r>
            <a:endParaRPr lang="ru-RU" sz="2000" kern="12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739200" lvl="1" indent="-342900" defTabSz="867583">
              <a:spcAft>
                <a:spcPts val="1000"/>
              </a:spcAft>
              <a:buClrTx/>
              <a:buSzPct val="120000"/>
              <a:buFont typeface="Wingdings" panose="05000000000000000000" pitchFamily="2" charset="2"/>
              <a:buChar char="§"/>
              <a:defRPr/>
            </a:pPr>
            <a:r>
              <a:rPr lang="ru-RU" sz="2000" kern="1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использование встроенных библиотек и подключение внешних</a:t>
            </a:r>
          </a:p>
          <a:p>
            <a:pPr marL="810000" indent="-397000" defTabSz="1735166">
              <a:lnSpc>
                <a:spcPct val="114000"/>
              </a:lnSpc>
              <a:spcBef>
                <a:spcPts val="1200"/>
              </a:spcBef>
              <a:spcAft>
                <a:spcPts val="1200"/>
              </a:spcAft>
              <a:buClr>
                <a:srgbClr val="1241D8"/>
              </a:buClr>
              <a:buSzPts val="1000"/>
              <a:buFont typeface="Open Sans"/>
              <a:buChar char="■"/>
              <a:defRPr/>
            </a:pPr>
            <a:endParaRPr lang="ru-RU" sz="2200" kern="1200" dirty="0">
              <a:solidFill>
                <a:schemeClr val="dk1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8287" y="2090931"/>
            <a:ext cx="8358403" cy="5238183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outerShdw blurRad="50800" dist="38100" dir="2700000" algn="tl" rotWithShape="0">
              <a:srgbClr val="D6DDE5">
                <a:alpha val="60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2E45125-E3D6-6E25-43AB-4F8F456C0B82}"/>
              </a:ext>
            </a:extLst>
          </p:cNvPr>
          <p:cNvSpPr txBox="1"/>
          <p:nvPr/>
        </p:nvSpPr>
        <p:spPr>
          <a:xfrm>
            <a:off x="2128241" y="2078386"/>
            <a:ext cx="41072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Среда разработки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9FF80C1-B97F-2B7D-8329-A4619D73798E}"/>
              </a:ext>
            </a:extLst>
          </p:cNvPr>
          <p:cNvSpPr txBox="1"/>
          <p:nvPr/>
        </p:nvSpPr>
        <p:spPr>
          <a:xfrm>
            <a:off x="2068614" y="7589253"/>
            <a:ext cx="15258076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06500" defTabSz="1735166">
              <a:buClr>
                <a:srgbClr val="1241D8"/>
              </a:buClr>
              <a:buSzPts val="1000"/>
              <a:defRPr/>
            </a:pPr>
            <a:r>
              <a:rPr lang="ru-RU" sz="2000" kern="1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Защита взаимодействия между сервисами BI и IDM должна быть настроена с учетом сетевых ограничений. Это может быть реализовано либо на уровне хоста с конкретным IP-адресом, либо с помощью настроек брандмауэра (Firewall). Дополнительно рекомендуется учитывать использование шифрования данных и аутентификации для повышения уровня безопасности. Также важно регулярно пересматривать и обновлять правила доступа, чтобы минимизировать риски и обеспечить защиту от несанкционированного доступа.</a:t>
            </a:r>
            <a:endParaRPr lang="en-GB" sz="2000" kern="12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2" name="Google Shape;513;p21" descr="preencoded.png">
            <a:extLst>
              <a:ext uri="{FF2B5EF4-FFF2-40B4-BE49-F238E27FC236}">
                <a16:creationId xmlns:a16="http://schemas.microsoft.com/office/drawing/2014/main" id="{FF7A67F7-A069-0743-10AA-045AD044895A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369409" y="2078386"/>
            <a:ext cx="632635" cy="584774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F2B6B84-F8D4-4AFA-841B-004561A323E6}"/>
              </a:ext>
            </a:extLst>
          </p:cNvPr>
          <p:cNvSpPr txBox="1"/>
          <p:nvPr/>
        </p:nvSpPr>
        <p:spPr>
          <a:xfrm>
            <a:off x="2128241" y="6832959"/>
            <a:ext cx="48638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Защита информации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F87228A1-5795-D8B4-2070-46293D8C247E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302838" y="6731467"/>
            <a:ext cx="765776" cy="765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51;p4" descr="preencoded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5618726" y="409575"/>
            <a:ext cx="1866900" cy="381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371308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25;p2" descr="preencoded.png">
            <a:extLst>
              <a:ext uri="{FF2B5EF4-FFF2-40B4-BE49-F238E27FC236}">
                <a16:creationId xmlns:a16="http://schemas.microsoft.com/office/drawing/2014/main" id="{9417EC1C-21A9-0BF3-DCEA-0FB586649A6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1550" y="2437402"/>
            <a:ext cx="16840343" cy="730144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Номер слайда 1"/>
          <p:cNvSpPr>
            <a:spLocks noGrp="1"/>
          </p:cNvSpPr>
          <p:nvPr>
            <p:ph type="sldNum" idx="4294967295"/>
          </p:nvPr>
        </p:nvSpPr>
        <p:spPr>
          <a:xfrm>
            <a:off x="17189450" y="9936163"/>
            <a:ext cx="1098550" cy="215900"/>
          </a:xfrm>
        </p:spPr>
        <p:txBody>
          <a:bodyPr/>
          <a:lstStyle/>
          <a:p>
            <a:pPr>
              <a:buClr>
                <a:schemeClr val="dk1"/>
              </a:buClr>
              <a:buSzPts val="2800"/>
            </a:pPr>
            <a:fld id="{00000000-1234-1234-1234-123412341234}" type="slidenum">
              <a:rPr lang="ru-RU" smtClean="0"/>
              <a:pPr>
                <a:buClr>
                  <a:schemeClr val="dk1"/>
                </a:buClr>
                <a:buSzPts val="2800"/>
              </a:pPr>
              <a:t>9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846160" y="3215324"/>
            <a:ext cx="6604385" cy="5529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39200" lvl="1" indent="-342900" defTabSz="867583">
              <a:spcAft>
                <a:spcPts val="1000"/>
              </a:spcAft>
              <a:buClrTx/>
              <a:buSzPct val="120000"/>
              <a:buFont typeface="Wingdings" panose="05000000000000000000" pitchFamily="2" charset="2"/>
              <a:buChar char="§"/>
              <a:defRPr/>
            </a:pPr>
            <a:r>
              <a:rPr lang="ru-RU" sz="2000" kern="1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Начиная с версии 10.6 платформы, обеспечена возможность организовывать межсистемное взаимодействие по схеме «Запрос-Ответ», используя собственные форматы обмена данными, без необходимости прохождения промежуточного этапа </a:t>
            </a:r>
            <a:r>
              <a:rPr lang="ru-RU" sz="2000" kern="1200" dirty="0" smtClean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авторизации</a:t>
            </a:r>
            <a:endParaRPr lang="ru-RU" sz="2000" kern="12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739200" lvl="1" indent="-342900" defTabSz="867583">
              <a:spcAft>
                <a:spcPts val="1000"/>
              </a:spcAft>
              <a:buClrTx/>
              <a:buSzPct val="120000"/>
              <a:buFont typeface="Wingdings" panose="05000000000000000000" pitchFamily="2" charset="2"/>
              <a:buChar char="§"/>
              <a:defRPr/>
            </a:pPr>
            <a:r>
              <a:rPr lang="ru-RU" sz="2000" kern="1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Любой результат обработки </a:t>
            </a:r>
            <a:r>
              <a:rPr lang="en-GB" sz="2000" kern="1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Fore </a:t>
            </a:r>
            <a:r>
              <a:rPr lang="ru-RU" sz="2000" kern="1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кода можно представить в виде метода </a:t>
            </a:r>
            <a:r>
              <a:rPr lang="en-GB" sz="2000" kern="1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Web</a:t>
            </a:r>
            <a:r>
              <a:rPr lang="ru-RU" sz="2000" kern="1200" dirty="0" smtClean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-сервиса</a:t>
            </a:r>
            <a:endParaRPr lang="en-GB" sz="2000" kern="12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739200" lvl="1" indent="-342900" defTabSz="867583">
              <a:spcAft>
                <a:spcPts val="1000"/>
              </a:spcAft>
              <a:buClrTx/>
              <a:buSzPct val="120000"/>
              <a:buFont typeface="Wingdings" panose="05000000000000000000" pitchFamily="2" charset="2"/>
              <a:buChar char="§"/>
              <a:defRPr/>
            </a:pPr>
            <a:r>
              <a:rPr lang="ru-RU" sz="2000" kern="1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Любая бизнес логика и формат обмена помещается внутрь новой </a:t>
            </a:r>
            <a:r>
              <a:rPr lang="ru-RU" sz="2000" kern="1200" dirty="0" smtClean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сигнатуры</a:t>
            </a:r>
            <a:endParaRPr lang="ru-RU" sz="2000" kern="12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739200" lvl="1" indent="-342900" defTabSz="867583">
              <a:spcAft>
                <a:spcPts val="1000"/>
              </a:spcAft>
              <a:buClrTx/>
              <a:buSzPct val="120000"/>
              <a:buFont typeface="Wingdings" panose="05000000000000000000" pitchFamily="2" charset="2"/>
              <a:buChar char="§"/>
              <a:defRPr/>
            </a:pPr>
            <a:r>
              <a:rPr lang="ru-RU" sz="2000" kern="1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Бесшовная интеграция при разграничение </a:t>
            </a:r>
            <a:r>
              <a:rPr lang="ru-RU" sz="2000" kern="1200" dirty="0" smtClean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прав </a:t>
            </a:r>
            <a:r>
              <a:rPr lang="ru-RU" sz="2000" kern="1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доступа к </a:t>
            </a:r>
            <a:r>
              <a:rPr lang="ru-RU" sz="2000" kern="1200" dirty="0" smtClean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системе</a:t>
            </a:r>
            <a:endParaRPr lang="ru-RU" sz="2000" kern="12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739200" lvl="1" indent="-342900" defTabSz="867583">
              <a:spcAft>
                <a:spcPts val="1000"/>
              </a:spcAft>
              <a:buClrTx/>
              <a:buSzPct val="120000"/>
              <a:buFont typeface="Wingdings" panose="05000000000000000000" pitchFamily="2" charset="2"/>
              <a:buChar char="§"/>
              <a:defRPr/>
            </a:pPr>
            <a:r>
              <a:rPr lang="ru-RU" sz="2000" kern="1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Неограниченный полет фантазии команды разработки для интеграции с любой системой</a:t>
            </a:r>
            <a:endParaRPr lang="en-GB" sz="2000" kern="12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7749041" y="2794105"/>
            <a:ext cx="9764356" cy="6659665"/>
          </a:xfrm>
          <a:prstGeom prst="rect">
            <a:avLst/>
          </a:prstGeom>
          <a:noFill/>
          <a:ln>
            <a:solidFill>
              <a:srgbClr val="E0E6EC"/>
            </a:solidFill>
          </a:ln>
          <a:effectLst>
            <a:outerShdw blurRad="50800" dist="38100" dir="2700000" algn="tl" rotWithShape="0">
              <a:srgbClr val="D6DDE5">
                <a:alpha val="60000"/>
              </a:srgbClr>
            </a:outerShdw>
          </a:effectLst>
        </p:spPr>
      </p:pic>
      <p:sp>
        <p:nvSpPr>
          <p:cNvPr id="5" name="Заголовок 2">
            <a:extLst>
              <a:ext uri="{FF2B5EF4-FFF2-40B4-BE49-F238E27FC236}">
                <a16:creationId xmlns:a16="http://schemas.microsoft.com/office/drawing/2014/main" id="{B45A9F1A-9528-4349-8DA1-949D39C83EEB}"/>
              </a:ext>
            </a:extLst>
          </p:cNvPr>
          <p:cNvSpPr txBox="1">
            <a:spLocks/>
          </p:cNvSpPr>
          <p:nvPr/>
        </p:nvSpPr>
        <p:spPr>
          <a:xfrm>
            <a:off x="736998" y="158410"/>
            <a:ext cx="14498520" cy="988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600" b="0" i="0" u="none" strike="noStrike" cap="none">
                <a:solidFill>
                  <a:srgbClr val="1241D8"/>
                </a:solidFill>
                <a:latin typeface="Raleway Medium" pitchFamily="2" charset="-52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sz="6000" b="1" dirty="0">
                <a:latin typeface="Raleway"/>
              </a:rPr>
              <a:t>Обеспечение </a:t>
            </a:r>
            <a:r>
              <a:rPr lang="en-US" sz="6000" b="1" dirty="0">
                <a:latin typeface="Raleway"/>
              </a:rPr>
              <a:t>Single Sign-On</a:t>
            </a:r>
            <a:r>
              <a:rPr lang="en-GB" sz="6000" b="1" dirty="0">
                <a:latin typeface="Raleway"/>
              </a:rPr>
              <a:t> </a:t>
            </a:r>
            <a:r>
              <a:rPr lang="ru-RU" sz="5200" dirty="0"/>
              <a:t/>
            </a:r>
            <a:br>
              <a:rPr lang="ru-RU" sz="5200" dirty="0"/>
            </a:br>
            <a:endParaRPr lang="ru-RU" sz="5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9880247-2359-1CD7-559B-E7A0D39D8E50}"/>
              </a:ext>
            </a:extLst>
          </p:cNvPr>
          <p:cNvSpPr txBox="1"/>
          <p:nvPr/>
        </p:nvSpPr>
        <p:spPr>
          <a:xfrm>
            <a:off x="846160" y="1317108"/>
            <a:ext cx="471619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Новая сигнатура </a:t>
            </a:r>
            <a:r>
              <a:rPr lang="en-GB" sz="3200" b="1" dirty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Fore</a:t>
            </a:r>
            <a:endParaRPr lang="ru-RU" sz="3200" b="1" dirty="0">
              <a:solidFill>
                <a:schemeClr val="tx1"/>
              </a:solidFill>
              <a:latin typeface="Open Sans"/>
              <a:ea typeface="Open Sans"/>
              <a:cs typeface="Open Sans"/>
            </a:endParaRPr>
          </a:p>
        </p:txBody>
      </p:sp>
      <p:pic>
        <p:nvPicPr>
          <p:cNvPr id="9" name="Google Shape;51;p4" descr="preencoded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5618726" y="409575"/>
            <a:ext cx="1866900" cy="381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327776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3D5A795314C39B4AB3473C79DB73360A" ma:contentTypeVersion="9" ma:contentTypeDescription="Создание документа." ma:contentTypeScope="" ma:versionID="b615e199ad8af4aaa48d0a904e6f76e3">
  <xsd:schema xmlns:xsd="http://www.w3.org/2001/XMLSchema" xmlns:xs="http://www.w3.org/2001/XMLSchema" xmlns:p="http://schemas.microsoft.com/office/2006/metadata/properties" xmlns:ns2="d188fa63-99ee-4eed-b97c-158f20f8a2fc" xmlns:ns3="c5e27034-ba04-471f-9ffb-7dddbd796e96" targetNamespace="http://schemas.microsoft.com/office/2006/metadata/properties" ma:root="true" ma:fieldsID="0804b2e25a281ee8f6479d8c8bf1e3be" ns2:_="" ns3:_="">
    <xsd:import namespace="d188fa63-99ee-4eed-b97c-158f20f8a2fc"/>
    <xsd:import namespace="c5e27034-ba04-471f-9ffb-7dddbd796e96"/>
    <xsd:element name="properties">
      <xsd:complexType>
        <xsd:sequence>
          <xsd:element name="documentManagement">
            <xsd:complexType>
              <xsd:all>
                <xsd:element ref="ns2:_x041f__x0440__x043e__x0434__x0443__x043a__x0442_" minOccurs="0"/>
                <xsd:element ref="ns2:_x0424__x0443__x043d__x043a__x0446__x0438__x043e__x043d__x0430__x043b_" minOccurs="0"/>
                <xsd:element ref="ns2:_x041e__x0442__x0440__x0430__x0441__x043b__x044c_" minOccurs="0"/>
                <xsd:element ref="ns2:_x0412__x0438__x0434__x0020__x043c__x0430__x0442__x0435__x0440__x0438__x0430__x043b__x0430_" minOccurs="0"/>
                <xsd:element ref="ns3:SharedWithUsers" minOccurs="0"/>
                <xsd:element ref="ns2:_x041a__x043e__x043d__x0444__x0438__x0434__x0435__x043d__x0446__x0438__x0430__x043b__x044c__x043d__x043e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188fa63-99ee-4eed-b97c-158f20f8a2fc" elementFormDefault="qualified">
    <xsd:import namespace="http://schemas.microsoft.com/office/2006/documentManagement/types"/>
    <xsd:import namespace="http://schemas.microsoft.com/office/infopath/2007/PartnerControls"/>
    <xsd:element name="_x041f__x0440__x043e__x0434__x0443__x043a__x0442_" ma:index="2" nillable="true" ma:displayName="Продукт" ma:list="{bf5ca1d9-3c23-4166-96fd-6f5346bcc220}" ma:internalName="_x041f__x0440__x043e__x0434__x0443__x043a__x0442_" ma:readOnly="false" ma:showField="Titl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_x0424__x0443__x043d__x043a__x0446__x0438__x043e__x043d__x0430__x043b_" ma:index="3" nillable="true" ma:displayName="Функционал" ma:list="{c25b5083-956d-43aa-95c0-abee24f14257}" ma:internalName="_x0424__x0443__x043d__x043a__x0446__x0438__x043e__x043d__x0430__x043b_" ma:readOnly="false" ma:showField="Titl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_x041e__x0442__x0440__x0430__x0441__x043b__x044c_" ma:index="4" nillable="true" ma:displayName="Отрасль" ma:list="{f169d87e-e563-461d-b1ec-86df167066bc}" ma:internalName="_x041e__x0442__x0440__x0430__x0441__x043b__x044c_" ma:readOnly="false" ma:showField="Titl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_x0412__x0438__x0434__x0020__x043c__x0430__x0442__x0435__x0440__x0438__x0430__x043b__x0430_" ma:index="5" nillable="true" ma:displayName="Вид материала" ma:list="{685331e0-52eb-45de-92d6-5f34a7bdbda1}" ma:internalName="_x0412__x0438__x0434__x0020__x043c__x0430__x0442__x0435__x0440__x0438__x0430__x043b__x0430_" ma:showField="Title">
      <xsd:simpleType>
        <xsd:restriction base="dms:Lookup"/>
      </xsd:simpleType>
    </xsd:element>
    <xsd:element name="_x041a__x043e__x043d__x0444__x0438__x0434__x0435__x043d__x0446__x0438__x0430__x043b__x044c__x043d__x043e_" ma:index="13" nillable="true" ma:displayName="Конфиденциально" ma:default="0" ma:internalName="_x041a__x043e__x043d__x0444__x0438__x0434__x0435__x043d__x0446__x0438__x0430__x043b__x044c__x043d__x043e_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e27034-ba04-471f-9ffb-7dddbd796e9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9" ma:displayName="Тип контента"/>
        <xsd:element ref="dc:title" minOccurs="0" maxOccurs="1" ma:index="1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x041a__x043e__x043d__x0444__x0438__x0434__x0435__x043d__x0446__x0438__x0430__x043b__x044c__x043d__x043e_ xmlns="d188fa63-99ee-4eed-b97c-158f20f8a2fc">false</_x041a__x043e__x043d__x0444__x0438__x0434__x0435__x043d__x0446__x0438__x0430__x043b__x044c__x043d__x043e_>
    <_x0412__x0438__x0434__x0020__x043c__x0430__x0442__x0435__x0440__x0438__x0430__x043b__x0430_ xmlns="d188fa63-99ee-4eed-b97c-158f20f8a2fc" xsi:nil="true"/>
    <_x0424__x0443__x043d__x043a__x0446__x0438__x043e__x043d__x0430__x043b_ xmlns="d188fa63-99ee-4eed-b97c-158f20f8a2fc"/>
    <_x041e__x0442__x0440__x0430__x0441__x043b__x044c_ xmlns="d188fa63-99ee-4eed-b97c-158f20f8a2fc"/>
    <_x041f__x0440__x043e__x0434__x0443__x043a__x0442_ xmlns="d188fa63-99ee-4eed-b97c-158f20f8a2fc"/>
  </documentManagement>
</p:properties>
</file>

<file path=customXml/itemProps1.xml><?xml version="1.0" encoding="utf-8"?>
<ds:datastoreItem xmlns:ds="http://schemas.openxmlformats.org/officeDocument/2006/customXml" ds:itemID="{E989826B-69B7-423B-800A-F224A36FD7D0}"/>
</file>

<file path=customXml/itemProps2.xml><?xml version="1.0" encoding="utf-8"?>
<ds:datastoreItem xmlns:ds="http://schemas.openxmlformats.org/officeDocument/2006/customXml" ds:itemID="{92F3DA68-9E2E-4F6D-A0CD-C50736154418}"/>
</file>

<file path=customXml/itemProps3.xml><?xml version="1.0" encoding="utf-8"?>
<ds:datastoreItem xmlns:ds="http://schemas.openxmlformats.org/officeDocument/2006/customXml" ds:itemID="{3E15AE28-11E7-41BF-A26C-B1A561D01F33}"/>
</file>

<file path=docProps/app.xml><?xml version="1.0" encoding="utf-8"?>
<Properties xmlns="http://schemas.openxmlformats.org/officeDocument/2006/extended-properties" xmlns:vt="http://schemas.openxmlformats.org/officeDocument/2006/docPropsVTypes">
  <TotalTime>6093</TotalTime>
  <Words>964</Words>
  <Application>Microsoft Office PowerPoint</Application>
  <PresentationFormat>Произвольный</PresentationFormat>
  <Paragraphs>157</Paragraphs>
  <Slides>17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6" baseType="lpstr">
      <vt:lpstr>Raleway SemiBold</vt:lpstr>
      <vt:lpstr>Raleway</vt:lpstr>
      <vt:lpstr>Calibri</vt:lpstr>
      <vt:lpstr>Raleway Medium</vt:lpstr>
      <vt:lpstr>Raleway ExtraBold</vt:lpstr>
      <vt:lpstr>Wingdings</vt:lpstr>
      <vt:lpstr>Arial</vt:lpstr>
      <vt:lpstr>Open Sans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Менеджер безопасности   </vt:lpstr>
      <vt:lpstr>Менеджер безопасности</vt:lpstr>
      <vt:lpstr>Обеспечение Single Sign-On  </vt:lpstr>
      <vt:lpstr>Презентация PowerPoint</vt:lpstr>
      <vt:lpstr>Презентация PowerPoint</vt:lpstr>
      <vt:lpstr>Презентация PowerPoint</vt:lpstr>
      <vt:lpstr>Примеры интеграция с AVANPOST</vt:lpstr>
      <vt:lpstr>Практики ФК, работа с менеджером безопасности</vt:lpstr>
      <vt:lpstr>Практики ФК, работа с менеджером безопасности </vt:lpstr>
      <vt:lpstr>Практики ФК, работа с менеджером безопасности</vt:lpstr>
      <vt:lpstr>Итог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PptxGenJS</dc:creator>
  <cp:lastModifiedBy>Пивоварова Ксения Андреевна</cp:lastModifiedBy>
  <cp:revision>16</cp:revision>
  <dcterms:created xsi:type="dcterms:W3CDTF">2024-09-05T09:49:16Z</dcterms:created>
  <dcterms:modified xsi:type="dcterms:W3CDTF">2024-10-01T08:56:00Z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0x0101003D5A795314C39B4AB3473C79DB73360A</vt:lpwstr>
  </property>
</Properties>
</file>